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</p:sldIdLst>
  <p:sldSz cx="12192000" cy="6858000"/>
  <p:notesSz cx="12192000" cy="6858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781397"/>
            <a:ext cx="9684385" cy="108585"/>
          </a:xfrm>
          <a:custGeom>
            <a:avLst/>
            <a:gdLst/>
            <a:ahLst/>
            <a:cxnLst/>
            <a:rect l="l" t="t" r="r" b="b"/>
            <a:pathLst>
              <a:path w="9684385" h="108584">
                <a:moveTo>
                  <a:pt x="9684326" y="0"/>
                </a:moveTo>
                <a:lnTo>
                  <a:pt x="0" y="0"/>
                </a:lnTo>
                <a:lnTo>
                  <a:pt x="0" y="108064"/>
                </a:lnTo>
                <a:lnTo>
                  <a:pt x="9684326" y="108064"/>
                </a:lnTo>
                <a:lnTo>
                  <a:pt x="9684326" y="0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572805"/>
            <a:ext cx="12192000" cy="285750"/>
          </a:xfrm>
          <a:custGeom>
            <a:avLst/>
            <a:gdLst/>
            <a:ahLst/>
            <a:cxnLst/>
            <a:rect l="l" t="t" r="r" b="b"/>
            <a:pathLst>
              <a:path w="12192000" h="285750">
                <a:moveTo>
                  <a:pt x="12192000" y="0"/>
                </a:moveTo>
                <a:lnTo>
                  <a:pt x="0" y="0"/>
                </a:lnTo>
                <a:lnTo>
                  <a:pt x="0" y="285194"/>
                </a:lnTo>
                <a:lnTo>
                  <a:pt x="12192000" y="285194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6341" y="250443"/>
            <a:ext cx="7119317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1941" y="1172972"/>
            <a:ext cx="11128117" cy="3815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:a16="http://schemas.microsoft.com/office/drawing/2014/main" xmlns="" id="{0E660B38-71E6-4F01-AA59-E9E3354A0913}"/>
              </a:ext>
            </a:extLst>
          </p:cNvPr>
          <p:cNvSpPr/>
          <p:nvPr/>
        </p:nvSpPr>
        <p:spPr>
          <a:xfrm>
            <a:off x="-1219200" y="-304800"/>
            <a:ext cx="13411200" cy="7162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5385" y="1600200"/>
            <a:ext cx="7301230" cy="1136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000" spc="-20" dirty="0">
                <a:solidFill>
                  <a:srgbClr val="004B1B"/>
                </a:solidFill>
              </a:rPr>
              <a:t>Propuesta </a:t>
            </a:r>
            <a:r>
              <a:rPr sz="4000" spc="-5" dirty="0">
                <a:solidFill>
                  <a:srgbClr val="004B1B"/>
                </a:solidFill>
              </a:rPr>
              <a:t>del </a:t>
            </a:r>
            <a:r>
              <a:rPr sz="4000" spc="-10" dirty="0">
                <a:solidFill>
                  <a:srgbClr val="004B1B"/>
                </a:solidFill>
              </a:rPr>
              <a:t>Acuerdo </a:t>
            </a:r>
            <a:r>
              <a:rPr sz="4000" spc="-25" dirty="0">
                <a:solidFill>
                  <a:srgbClr val="004B1B"/>
                </a:solidFill>
              </a:rPr>
              <a:t>Por</a:t>
            </a:r>
            <a:r>
              <a:rPr sz="4000" spc="10" dirty="0">
                <a:solidFill>
                  <a:srgbClr val="004B1B"/>
                </a:solidFill>
              </a:rPr>
              <a:t> </a:t>
            </a:r>
            <a:r>
              <a:rPr sz="4000" spc="-5" dirty="0">
                <a:solidFill>
                  <a:srgbClr val="004B1B"/>
                </a:solidFill>
              </a:rPr>
              <a:t>Sinaloa</a:t>
            </a:r>
            <a:endParaRPr sz="4000" dirty="0"/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004B1B"/>
                </a:solidFill>
              </a:rPr>
              <a:t>(</a:t>
            </a:r>
            <a:r>
              <a:rPr sz="3200" dirty="0" smtClean="0">
                <a:solidFill>
                  <a:srgbClr val="004B1B"/>
                </a:solidFill>
              </a:rPr>
              <a:t>3</a:t>
            </a:r>
            <a:r>
              <a:rPr lang="es-MX" sz="3200" dirty="0" smtClean="0">
                <a:solidFill>
                  <a:srgbClr val="004B1B"/>
                </a:solidFill>
              </a:rPr>
              <a:t>3</a:t>
            </a:r>
            <a:r>
              <a:rPr sz="3200" dirty="0" smtClean="0">
                <a:solidFill>
                  <a:srgbClr val="004B1B"/>
                </a:solidFill>
              </a:rPr>
              <a:t> </a:t>
            </a:r>
            <a:r>
              <a:rPr sz="3200" spc="-15" dirty="0">
                <a:solidFill>
                  <a:srgbClr val="004B1B"/>
                </a:solidFill>
              </a:rPr>
              <a:t>Organizaciones </a:t>
            </a:r>
            <a:r>
              <a:rPr sz="3200" spc="-5" dirty="0">
                <a:solidFill>
                  <a:srgbClr val="004B1B"/>
                </a:solidFill>
              </a:rPr>
              <a:t>empresariales)</a:t>
            </a:r>
            <a:endParaRPr sz="3200" dirty="0"/>
          </a:p>
        </p:txBody>
      </p:sp>
      <p:sp>
        <p:nvSpPr>
          <p:cNvPr id="6" name="object 6"/>
          <p:cNvSpPr txBox="1"/>
          <p:nvPr/>
        </p:nvSpPr>
        <p:spPr>
          <a:xfrm>
            <a:off x="129788" y="6150355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1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CDF8FD5-2AB1-4FFB-9243-52CF2701EF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273" y="3048000"/>
            <a:ext cx="8243454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10455" y="4462271"/>
            <a:ext cx="2182368" cy="2118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69688" y="316483"/>
            <a:ext cx="6875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/>
              <a:t>Panorama </a:t>
            </a:r>
            <a:r>
              <a:rPr sz="2400" spc="-10" dirty="0"/>
              <a:t>Presente </a:t>
            </a:r>
            <a:r>
              <a:rPr sz="2400" dirty="0"/>
              <a:t>del </a:t>
            </a:r>
            <a:r>
              <a:rPr sz="2400" spc="-5" dirty="0"/>
              <a:t>Impacto </a:t>
            </a:r>
            <a:r>
              <a:rPr sz="2400" spc="-10" dirty="0"/>
              <a:t>Económico </a:t>
            </a:r>
            <a:r>
              <a:rPr sz="2400" dirty="0"/>
              <a:t>en</a:t>
            </a:r>
            <a:r>
              <a:rPr sz="2400" spc="-70" dirty="0"/>
              <a:t> </a:t>
            </a:r>
            <a:r>
              <a:rPr sz="2400" spc="-5" dirty="0"/>
              <a:t>Sinaloa</a:t>
            </a:r>
            <a:endParaRPr sz="2400"/>
          </a:p>
        </p:txBody>
      </p:sp>
      <p:grpSp>
        <p:nvGrpSpPr>
          <p:cNvPr id="4" name="object 4"/>
          <p:cNvGrpSpPr/>
          <p:nvPr/>
        </p:nvGrpSpPr>
        <p:grpSpPr>
          <a:xfrm>
            <a:off x="0" y="1069072"/>
            <a:ext cx="12192000" cy="3143885"/>
            <a:chOff x="0" y="1069072"/>
            <a:chExt cx="12192000" cy="3143885"/>
          </a:xfrm>
        </p:grpSpPr>
        <p:sp>
          <p:nvSpPr>
            <p:cNvPr id="5" name="object 5"/>
            <p:cNvSpPr/>
            <p:nvPr/>
          </p:nvSpPr>
          <p:spPr>
            <a:xfrm>
              <a:off x="0" y="1069072"/>
              <a:ext cx="12192000" cy="30272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43949" y="2004969"/>
              <a:ext cx="1242060" cy="2202180"/>
            </a:xfrm>
            <a:custGeom>
              <a:avLst/>
              <a:gdLst/>
              <a:ahLst/>
              <a:cxnLst/>
              <a:rect l="l" t="t" r="r" b="b"/>
              <a:pathLst>
                <a:path w="1242060" h="2202179">
                  <a:moveTo>
                    <a:pt x="1241569" y="0"/>
                  </a:moveTo>
                  <a:lnTo>
                    <a:pt x="0" y="0"/>
                  </a:lnTo>
                  <a:lnTo>
                    <a:pt x="0" y="2201574"/>
                  </a:lnTo>
                  <a:lnTo>
                    <a:pt x="1241569" y="2201574"/>
                  </a:lnTo>
                  <a:lnTo>
                    <a:pt x="12415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43949" y="2004969"/>
              <a:ext cx="1242060" cy="2202180"/>
            </a:xfrm>
            <a:custGeom>
              <a:avLst/>
              <a:gdLst/>
              <a:ahLst/>
              <a:cxnLst/>
              <a:rect l="l" t="t" r="r" b="b"/>
              <a:pathLst>
                <a:path w="1242060" h="2202179">
                  <a:moveTo>
                    <a:pt x="0" y="0"/>
                  </a:moveTo>
                  <a:lnTo>
                    <a:pt x="1241570" y="0"/>
                  </a:lnTo>
                  <a:lnTo>
                    <a:pt x="1241570" y="2201575"/>
                  </a:lnTo>
                  <a:lnTo>
                    <a:pt x="0" y="2201575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790220" y="1970130"/>
              <a:ext cx="1242060" cy="2202180"/>
            </a:xfrm>
            <a:custGeom>
              <a:avLst/>
              <a:gdLst/>
              <a:ahLst/>
              <a:cxnLst/>
              <a:rect l="l" t="t" r="r" b="b"/>
              <a:pathLst>
                <a:path w="1242060" h="2202179">
                  <a:moveTo>
                    <a:pt x="1241569" y="0"/>
                  </a:moveTo>
                  <a:lnTo>
                    <a:pt x="0" y="0"/>
                  </a:lnTo>
                  <a:lnTo>
                    <a:pt x="0" y="2201575"/>
                  </a:lnTo>
                  <a:lnTo>
                    <a:pt x="1241569" y="2201575"/>
                  </a:lnTo>
                  <a:lnTo>
                    <a:pt x="12415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90220" y="1970130"/>
              <a:ext cx="1242060" cy="2202180"/>
            </a:xfrm>
            <a:custGeom>
              <a:avLst/>
              <a:gdLst/>
              <a:ahLst/>
              <a:cxnLst/>
              <a:rect l="l" t="t" r="r" b="b"/>
              <a:pathLst>
                <a:path w="1242060" h="2202179">
                  <a:moveTo>
                    <a:pt x="0" y="0"/>
                  </a:moveTo>
                  <a:lnTo>
                    <a:pt x="1241570" y="0"/>
                  </a:lnTo>
                  <a:lnTo>
                    <a:pt x="1241570" y="2201575"/>
                  </a:lnTo>
                  <a:lnTo>
                    <a:pt x="0" y="2201575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67341" y="2032209"/>
              <a:ext cx="1264920" cy="1477645"/>
            </a:xfrm>
            <a:custGeom>
              <a:avLst/>
              <a:gdLst/>
              <a:ahLst/>
              <a:cxnLst/>
              <a:rect l="l" t="t" r="r" b="b"/>
              <a:pathLst>
                <a:path w="1264920" h="1477645">
                  <a:moveTo>
                    <a:pt x="1264592" y="0"/>
                  </a:moveTo>
                  <a:lnTo>
                    <a:pt x="0" y="0"/>
                  </a:lnTo>
                  <a:lnTo>
                    <a:pt x="0" y="1477046"/>
                  </a:lnTo>
                  <a:lnTo>
                    <a:pt x="1264592" y="1477046"/>
                  </a:lnTo>
                  <a:lnTo>
                    <a:pt x="12645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267341" y="2032209"/>
              <a:ext cx="1264920" cy="1477645"/>
            </a:xfrm>
            <a:custGeom>
              <a:avLst/>
              <a:gdLst/>
              <a:ahLst/>
              <a:cxnLst/>
              <a:rect l="l" t="t" r="r" b="b"/>
              <a:pathLst>
                <a:path w="1264920" h="1477645">
                  <a:moveTo>
                    <a:pt x="0" y="0"/>
                  </a:moveTo>
                  <a:lnTo>
                    <a:pt x="1264592" y="0"/>
                  </a:lnTo>
                  <a:lnTo>
                    <a:pt x="1264592" y="1477047"/>
                  </a:lnTo>
                  <a:lnTo>
                    <a:pt x="0" y="1477047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006079" y="2042501"/>
              <a:ext cx="1431290" cy="2054225"/>
            </a:xfrm>
            <a:custGeom>
              <a:avLst/>
              <a:gdLst/>
              <a:ahLst/>
              <a:cxnLst/>
              <a:rect l="l" t="t" r="r" b="b"/>
              <a:pathLst>
                <a:path w="1431290" h="2054225">
                  <a:moveTo>
                    <a:pt x="1430848" y="0"/>
                  </a:moveTo>
                  <a:lnTo>
                    <a:pt x="0" y="0"/>
                  </a:lnTo>
                  <a:lnTo>
                    <a:pt x="0" y="2053835"/>
                  </a:lnTo>
                  <a:lnTo>
                    <a:pt x="1430848" y="2053835"/>
                  </a:lnTo>
                  <a:lnTo>
                    <a:pt x="1430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006079" y="2042501"/>
              <a:ext cx="1431290" cy="2054225"/>
            </a:xfrm>
            <a:custGeom>
              <a:avLst/>
              <a:gdLst/>
              <a:ahLst/>
              <a:cxnLst/>
              <a:rect l="l" t="t" r="r" b="b"/>
              <a:pathLst>
                <a:path w="1431290" h="2054225">
                  <a:moveTo>
                    <a:pt x="0" y="0"/>
                  </a:moveTo>
                  <a:lnTo>
                    <a:pt x="1430848" y="0"/>
                  </a:lnTo>
                  <a:lnTo>
                    <a:pt x="1430848" y="2053835"/>
                  </a:lnTo>
                  <a:lnTo>
                    <a:pt x="0" y="2053835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497264" y="6165596"/>
            <a:ext cx="5221605" cy="37338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260"/>
              </a:spcBef>
            </a:pPr>
            <a:r>
              <a:rPr sz="1200" spc="-10" dirty="0">
                <a:latin typeface="Calibri"/>
                <a:cs typeface="Calibri"/>
              </a:rPr>
              <a:t>Fuente: </a:t>
            </a:r>
            <a:r>
              <a:rPr sz="1200" spc="-5" dirty="0">
                <a:latin typeface="Calibri"/>
                <a:cs typeface="Calibri"/>
              </a:rPr>
              <a:t>Análisis del impacto económico del </a:t>
            </a:r>
            <a:r>
              <a:rPr sz="1200" spc="-10" dirty="0">
                <a:latin typeface="Calibri"/>
                <a:cs typeface="Calibri"/>
              </a:rPr>
              <a:t>COVID-19 sobre </a:t>
            </a:r>
            <a:r>
              <a:rPr sz="1200" spc="-5" dirty="0">
                <a:latin typeface="Calibri"/>
                <a:cs typeface="Calibri"/>
              </a:rPr>
              <a:t>la economía de Sinaloa.  Unidad de </a:t>
            </a:r>
            <a:r>
              <a:rPr sz="1200" spc="-10" dirty="0" err="1">
                <a:latin typeface="Calibri"/>
                <a:cs typeface="Calibri"/>
              </a:rPr>
              <a:t>Información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lang="es-MX" sz="1200" spc="-5" dirty="0">
                <a:latin typeface="Calibri"/>
                <a:cs typeface="Calibri"/>
              </a:rPr>
              <a:t>e</a:t>
            </a:r>
            <a:r>
              <a:rPr sz="1200" spc="-5" dirty="0" smtClean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Inteligencia Competitiva </a:t>
            </a:r>
            <a:r>
              <a:rPr sz="1200" spc="-5" dirty="0">
                <a:latin typeface="Calibri"/>
                <a:cs typeface="Calibri"/>
              </a:rPr>
              <a:t>del CODESIN, abril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2020.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62288" y="2417064"/>
            <a:ext cx="1675764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10" dirty="0" err="1">
                <a:latin typeface="Calibri"/>
                <a:cs typeface="Calibri"/>
              </a:rPr>
              <a:t>Contracción</a:t>
            </a:r>
            <a:r>
              <a:rPr sz="1700" b="1" spc="-55" dirty="0">
                <a:latin typeface="Calibri"/>
                <a:cs typeface="Calibri"/>
              </a:rPr>
              <a:t> </a:t>
            </a:r>
            <a:r>
              <a:rPr sz="1700" b="1" spc="-10" dirty="0" err="1" smtClean="0">
                <a:latin typeface="Calibri"/>
                <a:cs typeface="Calibri"/>
              </a:rPr>
              <a:t>bruta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2288" y="2645664"/>
            <a:ext cx="128968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latin typeface="Calibri"/>
                <a:cs typeface="Calibri"/>
              </a:rPr>
              <a:t>de la</a:t>
            </a:r>
            <a:r>
              <a:rPr sz="1700" spc="-6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actividad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2288" y="2886455"/>
            <a:ext cx="98107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Calibri"/>
                <a:cs typeface="Calibri"/>
              </a:rPr>
              <a:t>e</a:t>
            </a:r>
            <a:r>
              <a:rPr sz="1700" spc="-10" dirty="0">
                <a:latin typeface="Calibri"/>
                <a:cs typeface="Calibri"/>
              </a:rPr>
              <a:t>c</a:t>
            </a:r>
            <a:r>
              <a:rPr sz="1700" dirty="0">
                <a:latin typeface="Calibri"/>
                <a:cs typeface="Calibri"/>
              </a:rPr>
              <a:t>o</a:t>
            </a:r>
            <a:r>
              <a:rPr sz="1700" spc="-10" dirty="0">
                <a:latin typeface="Calibri"/>
                <a:cs typeface="Calibri"/>
              </a:rPr>
              <a:t>n</a:t>
            </a:r>
            <a:r>
              <a:rPr sz="1700" dirty="0">
                <a:latin typeface="Calibri"/>
                <a:cs typeface="Calibri"/>
              </a:rPr>
              <a:t>óm</a:t>
            </a:r>
            <a:r>
              <a:rPr sz="1700" spc="-5" dirty="0">
                <a:latin typeface="Calibri"/>
                <a:cs typeface="Calibri"/>
              </a:rPr>
              <a:t>i</a:t>
            </a:r>
            <a:r>
              <a:rPr sz="1700" spc="-10" dirty="0">
                <a:latin typeface="Calibri"/>
                <a:cs typeface="Calibri"/>
              </a:rPr>
              <a:t>c</a:t>
            </a:r>
            <a:r>
              <a:rPr sz="1700" dirty="0">
                <a:latin typeface="Calibri"/>
                <a:cs typeface="Calibri"/>
              </a:rPr>
              <a:t>a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2288" y="3115055"/>
            <a:ext cx="98044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Calibri"/>
                <a:cs typeface="Calibri"/>
              </a:rPr>
              <a:t>en</a:t>
            </a:r>
            <a:r>
              <a:rPr sz="1700" spc="-8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Sinaloa.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2288" y="3343655"/>
            <a:ext cx="168148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5" dirty="0">
                <a:latin typeface="Calibri"/>
                <a:cs typeface="Calibri"/>
              </a:rPr>
              <a:t>(Caída </a:t>
            </a:r>
            <a:r>
              <a:rPr sz="1700" b="1" spc="-15" dirty="0">
                <a:latin typeface="Calibri"/>
                <a:cs typeface="Calibri"/>
              </a:rPr>
              <a:t>general</a:t>
            </a:r>
            <a:r>
              <a:rPr sz="1700" b="1" spc="-60" dirty="0">
                <a:latin typeface="Calibri"/>
                <a:cs typeface="Calibri"/>
              </a:rPr>
              <a:t> </a:t>
            </a:r>
            <a:r>
              <a:rPr sz="1700" b="1" spc="-5" dirty="0">
                <a:latin typeface="Calibri"/>
                <a:cs typeface="Calibri"/>
              </a:rPr>
              <a:t>6%)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62288" y="3587496"/>
            <a:ext cx="165481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83995" algn="l"/>
              </a:tabLst>
            </a:pPr>
            <a:r>
              <a:rPr sz="1700" spc="-5" dirty="0">
                <a:latin typeface="Calibri"/>
                <a:cs typeface="Calibri"/>
              </a:rPr>
              <a:t>Pri</a:t>
            </a:r>
            <a:r>
              <a:rPr sz="1700" spc="-10" dirty="0">
                <a:latin typeface="Calibri"/>
                <a:cs typeface="Calibri"/>
              </a:rPr>
              <a:t>n</a:t>
            </a:r>
            <a:r>
              <a:rPr sz="1700" spc="5" dirty="0">
                <a:latin typeface="Calibri"/>
                <a:cs typeface="Calibri"/>
              </a:rPr>
              <a:t>c</a:t>
            </a:r>
            <a:r>
              <a:rPr sz="1700" spc="-5" dirty="0">
                <a:latin typeface="Calibri"/>
                <a:cs typeface="Calibri"/>
              </a:rPr>
              <a:t>i</a:t>
            </a:r>
            <a:r>
              <a:rPr sz="1700" spc="-10" dirty="0">
                <a:latin typeface="Calibri"/>
                <a:cs typeface="Calibri"/>
              </a:rPr>
              <a:t>p</a:t>
            </a:r>
            <a:r>
              <a:rPr sz="1700" spc="-5" dirty="0">
                <a:latin typeface="Calibri"/>
                <a:cs typeface="Calibri"/>
              </a:rPr>
              <a:t>al</a:t>
            </a:r>
            <a:r>
              <a:rPr sz="1700" dirty="0">
                <a:latin typeface="Calibri"/>
                <a:cs typeface="Calibri"/>
              </a:rPr>
              <a:t>me</a:t>
            </a:r>
            <a:r>
              <a:rPr sz="1700" spc="-25" dirty="0">
                <a:latin typeface="Calibri"/>
                <a:cs typeface="Calibri"/>
              </a:rPr>
              <a:t>n</a:t>
            </a:r>
            <a:r>
              <a:rPr sz="1700" spc="-15" dirty="0">
                <a:latin typeface="Calibri"/>
                <a:cs typeface="Calibri"/>
              </a:rPr>
              <a:t>t</a:t>
            </a:r>
            <a:r>
              <a:rPr sz="1700" dirty="0">
                <a:latin typeface="Calibri"/>
                <a:cs typeface="Calibri"/>
              </a:rPr>
              <a:t>e	el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2288" y="3816096"/>
            <a:ext cx="1162050" cy="51308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>
              <a:lnSpc>
                <a:spcPts val="1800"/>
              </a:lnSpc>
              <a:spcBef>
                <a:spcPts val="359"/>
              </a:spcBef>
            </a:pPr>
            <a:r>
              <a:rPr sz="1700" spc="-25" dirty="0">
                <a:latin typeface="Calibri"/>
                <a:cs typeface="Calibri"/>
              </a:rPr>
              <a:t>Turismo,  </a:t>
            </a:r>
            <a:r>
              <a:rPr sz="1700" spc="-30" dirty="0">
                <a:latin typeface="Calibri"/>
                <a:cs typeface="Calibri"/>
              </a:rPr>
              <a:t>R</a:t>
            </a:r>
            <a:r>
              <a:rPr sz="1700" dirty="0">
                <a:latin typeface="Calibri"/>
                <a:cs typeface="Calibri"/>
              </a:rPr>
              <a:t>e</a:t>
            </a:r>
            <a:r>
              <a:rPr sz="1700" spc="-25" dirty="0">
                <a:latin typeface="Calibri"/>
                <a:cs typeface="Calibri"/>
              </a:rPr>
              <a:t>s</a:t>
            </a:r>
            <a:r>
              <a:rPr sz="1700" spc="-20" dirty="0">
                <a:latin typeface="Calibri"/>
                <a:cs typeface="Calibri"/>
              </a:rPr>
              <a:t>t</a:t>
            </a:r>
            <a:r>
              <a:rPr sz="1700" spc="-5" dirty="0">
                <a:latin typeface="Calibri"/>
                <a:cs typeface="Calibri"/>
              </a:rPr>
              <a:t>au</a:t>
            </a:r>
            <a:r>
              <a:rPr sz="1700" spc="-45" dirty="0">
                <a:latin typeface="Calibri"/>
                <a:cs typeface="Calibri"/>
              </a:rPr>
              <a:t>r</a:t>
            </a:r>
            <a:r>
              <a:rPr sz="1700" spc="-5" dirty="0">
                <a:latin typeface="Calibri"/>
                <a:cs typeface="Calibri"/>
              </a:rPr>
              <a:t>a</a:t>
            </a:r>
            <a:r>
              <a:rPr sz="1700" spc="-25" dirty="0">
                <a:latin typeface="Calibri"/>
                <a:cs typeface="Calibri"/>
              </a:rPr>
              <a:t>n</a:t>
            </a:r>
            <a:r>
              <a:rPr sz="1700" spc="-15" dirty="0">
                <a:latin typeface="Calibri"/>
                <a:cs typeface="Calibri"/>
              </a:rPr>
              <a:t>t</a:t>
            </a:r>
            <a:r>
              <a:rPr sz="1700" spc="5" dirty="0">
                <a:latin typeface="Calibri"/>
                <a:cs typeface="Calibri"/>
              </a:rPr>
              <a:t>e</a:t>
            </a:r>
            <a:r>
              <a:rPr sz="1700" dirty="0">
                <a:latin typeface="Calibri"/>
                <a:cs typeface="Calibri"/>
              </a:rPr>
              <a:t>s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362288" y="4285488"/>
            <a:ext cx="1802764" cy="7437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20"/>
              </a:lnSpc>
              <a:spcBef>
                <a:spcPts val="100"/>
              </a:spcBef>
            </a:pPr>
            <a:r>
              <a:rPr sz="1700" dirty="0">
                <a:latin typeface="Calibri"/>
                <a:cs typeface="Calibri"/>
              </a:rPr>
              <a:t>y </a:t>
            </a:r>
            <a:r>
              <a:rPr sz="1700" spc="-5" dirty="0">
                <a:latin typeface="Calibri"/>
                <a:cs typeface="Calibri"/>
              </a:rPr>
              <a:t>Comercio:</a:t>
            </a:r>
            <a:endParaRPr sz="1700" dirty="0">
              <a:latin typeface="Calibri"/>
              <a:cs typeface="Calibri"/>
            </a:endParaRPr>
          </a:p>
          <a:p>
            <a:pPr marL="12700">
              <a:lnSpc>
                <a:spcPts val="1920"/>
              </a:lnSpc>
            </a:pPr>
            <a:r>
              <a:rPr sz="1700" b="1" spc="-5" dirty="0">
                <a:latin typeface="Calibri"/>
                <a:cs typeface="Calibri"/>
              </a:rPr>
              <a:t>(</a:t>
            </a:r>
            <a:r>
              <a:rPr sz="1700" b="1" spc="-5" dirty="0" err="1">
                <a:latin typeface="Calibri"/>
                <a:cs typeface="Calibri"/>
              </a:rPr>
              <a:t>Caídas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lang="es-MX" sz="1700" b="1" spc="-5" dirty="0" smtClean="0">
                <a:latin typeface="Calibri"/>
                <a:cs typeface="Calibri"/>
              </a:rPr>
              <a:t>entre</a:t>
            </a:r>
            <a:r>
              <a:rPr sz="1700" b="1" spc="-55" dirty="0" smtClean="0">
                <a:latin typeface="Calibri"/>
                <a:cs typeface="Calibri"/>
              </a:rPr>
              <a:t> </a:t>
            </a:r>
            <a:r>
              <a:rPr sz="1700" b="1" spc="-5" dirty="0">
                <a:latin typeface="Calibri"/>
                <a:cs typeface="Calibri"/>
              </a:rPr>
              <a:t>20/30%)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95310" y="2392171"/>
            <a:ext cx="1199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Equivalentes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95310" y="2608579"/>
            <a:ext cx="15100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a una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reducción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95310" y="2837179"/>
            <a:ext cx="12915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de </a:t>
            </a:r>
            <a:r>
              <a:rPr sz="1800" spc="-15" dirty="0">
                <a:latin typeface="Calibri"/>
                <a:cs typeface="Calibri"/>
              </a:rPr>
              <a:t>ventas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95310" y="3053588"/>
            <a:ext cx="9353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un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monto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795310" y="3269996"/>
            <a:ext cx="1419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aproximado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795310" y="3483355"/>
            <a:ext cx="1006475" cy="74485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 marR="5080">
              <a:lnSpc>
                <a:spcPct val="81100"/>
              </a:lnSpc>
              <a:spcBef>
                <a:spcPts val="505"/>
              </a:spcBef>
            </a:pPr>
            <a:r>
              <a:rPr sz="1800" b="1" dirty="0">
                <a:latin typeface="Calibri"/>
                <a:cs typeface="Calibri"/>
              </a:rPr>
              <a:t>13 </a:t>
            </a:r>
            <a:r>
              <a:rPr sz="1800" b="1" spc="-5" dirty="0">
                <a:latin typeface="Calibri"/>
                <a:cs typeface="Calibri"/>
              </a:rPr>
              <a:t>mil</a:t>
            </a:r>
            <a:r>
              <a:rPr sz="1800" b="1" spc="-9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600  </a:t>
            </a:r>
            <a:r>
              <a:rPr sz="1800" b="1" spc="-10" dirty="0">
                <a:latin typeface="Calibri"/>
                <a:cs typeface="Calibri"/>
              </a:rPr>
              <a:t>millones 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pesos.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28333" y="2416555"/>
            <a:ext cx="13150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Cierre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masivo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28333" y="2660396"/>
            <a:ext cx="12820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de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empresas,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228333" y="2913379"/>
            <a:ext cx="1454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que, al </a:t>
            </a:r>
            <a:r>
              <a:rPr sz="1800" spc="-5" dirty="0">
                <a:latin typeface="Calibri"/>
                <a:cs typeface="Calibri"/>
              </a:rPr>
              <a:t>caer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sus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228333" y="3154171"/>
            <a:ext cx="11468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ingresos,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228333" y="3394964"/>
            <a:ext cx="13093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pueden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hacer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228333" y="3650995"/>
            <a:ext cx="1528445" cy="79375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15"/>
              </a:spcBef>
            </a:pPr>
            <a:r>
              <a:rPr sz="1800" spc="-15" dirty="0">
                <a:latin typeface="Calibri"/>
                <a:cs typeface="Calibri"/>
              </a:rPr>
              <a:t>frente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sus  obligaciones, </a:t>
            </a:r>
            <a:r>
              <a:rPr sz="1800" dirty="0">
                <a:latin typeface="Calibri"/>
                <a:cs typeface="Calibri"/>
              </a:rPr>
              <a:t>y  pueden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quebrar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619797" y="1998619"/>
            <a:ext cx="1277620" cy="149034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3100">
              <a:latin typeface="Times New Roman"/>
              <a:cs typeface="Times New Roman"/>
            </a:endParaRPr>
          </a:p>
          <a:p>
            <a:pPr marL="37465" marR="170815">
              <a:lnSpc>
                <a:spcPct val="89600"/>
              </a:lnSpc>
            </a:pPr>
            <a:r>
              <a:rPr sz="1800" b="1" spc="-15" dirty="0">
                <a:latin typeface="Calibri"/>
                <a:cs typeface="Calibri"/>
              </a:rPr>
              <a:t>Pérdida  </a:t>
            </a:r>
            <a:r>
              <a:rPr sz="1800" b="1" spc="-10" dirty="0">
                <a:latin typeface="Calibri"/>
                <a:cs typeface="Calibri"/>
              </a:rPr>
              <a:t>inmediata  </a:t>
            </a:r>
            <a:r>
              <a:rPr sz="1800" b="1" spc="-5" dirty="0">
                <a:latin typeface="Calibri"/>
                <a:cs typeface="Calibri"/>
              </a:rPr>
              <a:t>de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decenas  </a:t>
            </a:r>
            <a:r>
              <a:rPr sz="1800" b="1" spc="-5" dirty="0">
                <a:latin typeface="Calibri"/>
                <a:cs typeface="Calibri"/>
              </a:rPr>
              <a:t>de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miles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644576" y="3394964"/>
            <a:ext cx="11804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de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empleos.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029138" y="2416555"/>
            <a:ext cx="1289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Reducción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0029138" y="2660396"/>
            <a:ext cx="14497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la </a:t>
            </a:r>
            <a:r>
              <a:rPr sz="1800" b="1" spc="-10" dirty="0">
                <a:latin typeface="Calibri"/>
                <a:cs typeface="Calibri"/>
              </a:rPr>
              <a:t>captación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de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029138" y="2913379"/>
            <a:ext cx="13766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impuestos</a:t>
            </a:r>
            <a:r>
              <a:rPr sz="1800" b="1" spc="-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0029138" y="3154171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parte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los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0029138" y="3394964"/>
            <a:ext cx="1486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u</a:t>
            </a:r>
            <a:r>
              <a:rPr sz="1800" spc="-1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mi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o</a:t>
            </a:r>
            <a:r>
              <a:rPr sz="1800" spc="-5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,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029138" y="3650995"/>
            <a:ext cx="1238885" cy="5410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1900"/>
              </a:lnSpc>
              <a:spcBef>
                <a:spcPts val="380"/>
              </a:spcBef>
              <a:tabLst>
                <a:tab pos="843915" algn="l"/>
              </a:tabLst>
            </a:pPr>
            <a:r>
              <a:rPr sz="1800" spc="-5" dirty="0">
                <a:latin typeface="Calibri"/>
                <a:cs typeface="Calibri"/>
              </a:rPr>
              <a:t>Gobierno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del  </a:t>
            </a:r>
            <a:r>
              <a:rPr sz="1800" spc="-10" dirty="0">
                <a:latin typeface="Calibri"/>
                <a:cs typeface="Calibri"/>
              </a:rPr>
              <a:t>Estado	</a:t>
            </a:r>
            <a:r>
              <a:rPr sz="1800" dirty="0">
                <a:latin typeface="Calibri"/>
                <a:cs typeface="Calibri"/>
              </a:rPr>
              <a:t>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029138" y="4144771"/>
            <a:ext cx="1108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Federación.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92415" y="132547"/>
            <a:ext cx="2232670" cy="5937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129788" y="6150355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7777"/>
            <a:ext cx="9761220" cy="86360"/>
          </a:xfrm>
          <a:custGeom>
            <a:avLst/>
            <a:gdLst/>
            <a:ahLst/>
            <a:cxnLst/>
            <a:rect l="l" t="t" r="r" b="b"/>
            <a:pathLst>
              <a:path w="9761220" h="86359">
                <a:moveTo>
                  <a:pt x="9760964" y="0"/>
                </a:moveTo>
                <a:lnTo>
                  <a:pt x="0" y="0"/>
                </a:lnTo>
                <a:lnTo>
                  <a:pt x="0" y="86173"/>
                </a:lnTo>
                <a:lnTo>
                  <a:pt x="9760964" y="86173"/>
                </a:lnTo>
                <a:lnTo>
                  <a:pt x="9760964" y="0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572805"/>
            <a:ext cx="12192000" cy="285750"/>
          </a:xfrm>
          <a:custGeom>
            <a:avLst/>
            <a:gdLst/>
            <a:ahLst/>
            <a:cxnLst/>
            <a:rect l="l" t="t" r="r" b="b"/>
            <a:pathLst>
              <a:path w="12192000" h="285750">
                <a:moveTo>
                  <a:pt x="12192000" y="0"/>
                </a:moveTo>
                <a:lnTo>
                  <a:pt x="0" y="0"/>
                </a:lnTo>
                <a:lnTo>
                  <a:pt x="0" y="285194"/>
                </a:lnTo>
                <a:lnTo>
                  <a:pt x="12192000" y="285194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2415" y="132547"/>
            <a:ext cx="2232670" cy="593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78967" y="211836"/>
            <a:ext cx="61353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Propuestas </a:t>
            </a:r>
            <a:r>
              <a:rPr sz="3200" spc="-20" dirty="0"/>
              <a:t>Urgentes </a:t>
            </a:r>
            <a:r>
              <a:rPr dirty="0"/>
              <a:t>al </a:t>
            </a:r>
            <a:r>
              <a:rPr spc="-5" dirty="0"/>
              <a:t>Gobierno</a:t>
            </a:r>
            <a:r>
              <a:rPr spc="-100" dirty="0"/>
              <a:t> </a:t>
            </a:r>
            <a:r>
              <a:rPr spc="-15" dirty="0"/>
              <a:t>Estatal</a:t>
            </a:r>
            <a:endParaRPr sz="3200"/>
          </a:p>
        </p:txBody>
      </p:sp>
      <p:sp>
        <p:nvSpPr>
          <p:cNvPr id="6" name="object 6"/>
          <p:cNvSpPr txBox="1"/>
          <p:nvPr/>
        </p:nvSpPr>
        <p:spPr>
          <a:xfrm>
            <a:off x="583457" y="1212595"/>
            <a:ext cx="2430145" cy="48228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">
              <a:lnSpc>
                <a:spcPts val="3050"/>
              </a:lnSpc>
            </a:pPr>
            <a:r>
              <a:rPr sz="3600" b="1" dirty="0">
                <a:latin typeface="Calibri"/>
                <a:cs typeface="Calibri"/>
              </a:rPr>
              <a:t>1</a:t>
            </a:r>
            <a:r>
              <a:rPr sz="1800" b="1" dirty="0">
                <a:latin typeface="Calibri"/>
                <a:cs typeface="Calibri"/>
              </a:rPr>
              <a:t>. </a:t>
            </a:r>
            <a:r>
              <a:rPr sz="1800" b="1" spc="-10" dirty="0">
                <a:latin typeface="Calibri"/>
                <a:cs typeface="Calibri"/>
              </a:rPr>
              <a:t>Fortalecer </a:t>
            </a:r>
            <a:r>
              <a:rPr sz="1800" b="1" spc="-5" dirty="0">
                <a:latin typeface="Calibri"/>
                <a:cs typeface="Calibri"/>
              </a:rPr>
              <a:t>al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Sistema</a:t>
            </a:r>
            <a:endParaRPr sz="1800" dirty="0">
              <a:latin typeface="Calibri"/>
              <a:cs typeface="Calibri"/>
            </a:endParaRPr>
          </a:p>
          <a:p>
            <a:pPr marL="22860" marR="5080">
              <a:lnSpc>
                <a:spcPct val="100400"/>
              </a:lnSpc>
              <a:spcBef>
                <a:spcPts val="60"/>
              </a:spcBef>
            </a:pPr>
            <a:r>
              <a:rPr sz="1800" b="1" spc="-5" dirty="0">
                <a:latin typeface="Calibri"/>
                <a:cs typeface="Calibri"/>
              </a:rPr>
              <a:t>de Salud </a:t>
            </a:r>
            <a:r>
              <a:rPr sz="1800" b="1" spc="-10" dirty="0">
                <a:latin typeface="Calibri"/>
                <a:cs typeface="Calibri"/>
              </a:rPr>
              <a:t>Pública, vigilar </a:t>
            </a:r>
            <a:r>
              <a:rPr sz="1800" b="1" dirty="0">
                <a:latin typeface="Calibri"/>
                <a:cs typeface="Calibri"/>
              </a:rPr>
              <a:t>y  </a:t>
            </a:r>
            <a:r>
              <a:rPr sz="1800" b="1" spc="-5" dirty="0">
                <a:latin typeface="Calibri"/>
                <a:cs typeface="Calibri"/>
              </a:rPr>
              <a:t>dar </a:t>
            </a:r>
            <a:r>
              <a:rPr sz="1800" b="1" spc="-10" dirty="0">
                <a:latin typeface="Calibri"/>
                <a:cs typeface="Calibri"/>
              </a:rPr>
              <a:t>seguimiento </a:t>
            </a:r>
            <a:r>
              <a:rPr sz="1800" b="1" dirty="0">
                <a:latin typeface="Calibri"/>
                <a:cs typeface="Calibri"/>
              </a:rPr>
              <a:t>a </a:t>
            </a:r>
            <a:r>
              <a:rPr sz="1800" b="1" spc="-10" dirty="0">
                <a:latin typeface="Calibri"/>
                <a:cs typeface="Calibri"/>
              </a:rPr>
              <a:t>los  contagiados </a:t>
            </a:r>
            <a:r>
              <a:rPr sz="1800" b="1" dirty="0">
                <a:latin typeface="Calibri"/>
                <a:cs typeface="Calibri"/>
              </a:rPr>
              <a:t>y </a:t>
            </a:r>
            <a:r>
              <a:rPr sz="1800" b="1" spc="-15" dirty="0">
                <a:latin typeface="Calibri"/>
                <a:cs typeface="Calibri"/>
              </a:rPr>
              <a:t>proteger </a:t>
            </a:r>
            <a:r>
              <a:rPr sz="1800" b="1" spc="-5" dirty="0">
                <a:latin typeface="Calibri"/>
                <a:cs typeface="Calibri"/>
              </a:rPr>
              <a:t>al  </a:t>
            </a:r>
            <a:r>
              <a:rPr sz="1800" b="1" spc="-10" dirty="0">
                <a:latin typeface="Calibri"/>
                <a:cs typeface="Calibri"/>
              </a:rPr>
              <a:t>personal </a:t>
            </a:r>
            <a:r>
              <a:rPr sz="1800" b="1" spc="-5" dirty="0">
                <a:latin typeface="Calibri"/>
                <a:cs typeface="Calibri"/>
              </a:rPr>
              <a:t>de </a:t>
            </a:r>
            <a:r>
              <a:rPr sz="1800" b="1" spc="-10" dirty="0" err="1" smtClean="0">
                <a:latin typeface="Calibri"/>
                <a:cs typeface="Calibri"/>
              </a:rPr>
              <a:t>salud</a:t>
            </a:r>
            <a:r>
              <a:rPr sz="1800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12700" marR="632460">
              <a:lnSpc>
                <a:spcPct val="89500"/>
              </a:lnSpc>
              <a:spcBef>
                <a:spcPts val="1460"/>
              </a:spcBef>
            </a:pPr>
            <a:r>
              <a:rPr sz="1600" spc="-5" dirty="0">
                <a:latin typeface="Calibri"/>
                <a:cs typeface="Calibri"/>
              </a:rPr>
              <a:t>Dotar de </a:t>
            </a:r>
            <a:r>
              <a:rPr sz="1600" spc="-10" dirty="0">
                <a:latin typeface="Calibri"/>
                <a:cs typeface="Calibri"/>
              </a:rPr>
              <a:t>inmediato  </a:t>
            </a:r>
            <a:r>
              <a:rPr sz="1600" spc="-5" dirty="0">
                <a:latin typeface="Calibri"/>
                <a:cs typeface="Calibri"/>
              </a:rPr>
              <a:t>al sector salud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estatal  </a:t>
            </a:r>
            <a:r>
              <a:rPr sz="1600" spc="-5" dirty="0">
                <a:latin typeface="Calibri"/>
                <a:cs typeface="Calibri"/>
              </a:rPr>
              <a:t>del </a:t>
            </a:r>
            <a:r>
              <a:rPr sz="1600" spc="-10" dirty="0">
                <a:latin typeface="Calibri"/>
                <a:cs typeface="Calibri"/>
              </a:rPr>
              <a:t>equipamiento  </a:t>
            </a:r>
            <a:r>
              <a:rPr sz="1600" spc="-5" dirty="0">
                <a:latin typeface="Calibri"/>
                <a:cs typeface="Calibri"/>
              </a:rPr>
              <a:t>humano </a:t>
            </a:r>
            <a:r>
              <a:rPr sz="1600" dirty="0">
                <a:latin typeface="Calibri"/>
                <a:cs typeface="Calibri"/>
              </a:rPr>
              <a:t>y </a:t>
            </a:r>
            <a:r>
              <a:rPr sz="1600" spc="-10" dirty="0">
                <a:latin typeface="Calibri"/>
                <a:cs typeface="Calibri"/>
              </a:rPr>
              <a:t>técnico  </a:t>
            </a:r>
            <a:r>
              <a:rPr sz="1600" spc="-5" dirty="0">
                <a:latin typeface="Calibri"/>
                <a:cs typeface="Calibri"/>
              </a:rPr>
              <a:t>necesarios </a:t>
            </a:r>
            <a:r>
              <a:rPr sz="1600" spc="-10" dirty="0">
                <a:latin typeface="Calibri"/>
                <a:cs typeface="Calibri"/>
              </a:rPr>
              <a:t>para  atender </a:t>
            </a:r>
            <a:r>
              <a:rPr sz="1600" spc="-5" dirty="0">
                <a:latin typeface="Calibri"/>
                <a:cs typeface="Calibri"/>
              </a:rPr>
              <a:t>un </a:t>
            </a:r>
            <a:r>
              <a:rPr sz="1600" spc="-10" dirty="0">
                <a:latin typeface="Calibri"/>
                <a:cs typeface="Calibri"/>
              </a:rPr>
              <a:t>alto</a:t>
            </a:r>
            <a:endParaRPr sz="1600" dirty="0">
              <a:latin typeface="Calibri"/>
              <a:cs typeface="Calibri"/>
            </a:endParaRPr>
          </a:p>
          <a:p>
            <a:pPr marL="12700" marR="600075">
              <a:lnSpc>
                <a:spcPts val="1700"/>
              </a:lnSpc>
              <a:spcBef>
                <a:spcPts val="120"/>
              </a:spcBef>
            </a:pPr>
            <a:r>
              <a:rPr sz="1600" spc="-5" dirty="0">
                <a:latin typeface="Calibri"/>
                <a:cs typeface="Calibri"/>
              </a:rPr>
              <a:t>volumen de </a:t>
            </a:r>
            <a:r>
              <a:rPr sz="1600" spc="-10" dirty="0">
                <a:latin typeface="Calibri"/>
                <a:cs typeface="Calibri"/>
              </a:rPr>
              <a:t>pacientes  </a:t>
            </a:r>
            <a:r>
              <a:rPr sz="1600" spc="-15" dirty="0">
                <a:latin typeface="Calibri"/>
                <a:cs typeface="Calibri"/>
              </a:rPr>
              <a:t>graves </a:t>
            </a:r>
            <a:r>
              <a:rPr lang="es-MX" sz="1600" dirty="0" smtClean="0">
                <a:latin typeface="Calibri"/>
                <a:cs typeface="Calibri"/>
              </a:rPr>
              <a:t>por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C</a:t>
            </a:r>
            <a:r>
              <a:rPr lang="es-MX" sz="1600" spc="-5" dirty="0" smtClean="0">
                <a:latin typeface="Calibri"/>
                <a:cs typeface="Calibri"/>
              </a:rPr>
              <a:t>OVID-</a:t>
            </a:r>
            <a:r>
              <a:rPr sz="1600" dirty="0" smtClean="0">
                <a:latin typeface="Calibri"/>
                <a:cs typeface="Calibri"/>
              </a:rPr>
              <a:t>19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630"/>
              </a:lnSpc>
            </a:pPr>
            <a:r>
              <a:rPr sz="1600" dirty="0">
                <a:latin typeface="Calibri"/>
                <a:cs typeface="Calibri"/>
              </a:rPr>
              <a:t>y </a:t>
            </a:r>
            <a:r>
              <a:rPr sz="1600" spc="-10" dirty="0">
                <a:latin typeface="Calibri"/>
                <a:cs typeface="Calibri"/>
              </a:rPr>
              <a:t>contener </a:t>
            </a:r>
            <a:r>
              <a:rPr sz="1600" dirty="0">
                <a:latin typeface="Calibri"/>
                <a:cs typeface="Calibri"/>
              </a:rPr>
              <a:t>el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contagio</a:t>
            </a:r>
            <a:endParaRPr sz="1600" dirty="0">
              <a:latin typeface="Calibri"/>
              <a:cs typeface="Calibri"/>
            </a:endParaRPr>
          </a:p>
          <a:p>
            <a:pPr marL="12700" marR="552450">
              <a:lnSpc>
                <a:spcPts val="1700"/>
              </a:lnSpc>
              <a:spcBef>
                <a:spcPts val="180"/>
              </a:spcBef>
            </a:pPr>
            <a:r>
              <a:rPr sz="1600" spc="-10" dirty="0">
                <a:latin typeface="Calibri"/>
                <a:cs typeface="Calibri"/>
              </a:rPr>
              <a:t>mediante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mecanismos  de </a:t>
            </a:r>
            <a:r>
              <a:rPr sz="1600" spc="-10" dirty="0">
                <a:latin typeface="Calibri"/>
                <a:cs typeface="Calibri"/>
              </a:rPr>
              <a:t>trazabilidad,  </a:t>
            </a:r>
            <a:r>
              <a:rPr sz="1600" spc="-5" dirty="0">
                <a:latin typeface="Calibri"/>
                <a:cs typeface="Calibri"/>
              </a:rPr>
              <a:t>pruebas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suficientes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610"/>
              </a:lnSpc>
            </a:pPr>
            <a:r>
              <a:rPr sz="1600" dirty="0">
                <a:latin typeface="Calibri"/>
                <a:cs typeface="Calibri"/>
              </a:rPr>
              <a:t>y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aislamientos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860"/>
              </a:lnSpc>
            </a:pPr>
            <a:r>
              <a:rPr sz="1600" spc="-10" dirty="0">
                <a:latin typeface="Calibri"/>
                <a:cs typeface="Calibri"/>
              </a:rPr>
              <a:t>focalizados.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36021" y="1214628"/>
            <a:ext cx="2140585" cy="406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00"/>
              </a:lnSpc>
            </a:pPr>
            <a:r>
              <a:rPr sz="4000" b="1" spc="-5" dirty="0">
                <a:latin typeface="Calibri"/>
                <a:cs typeface="Calibri"/>
              </a:rPr>
              <a:t>2</a:t>
            </a:r>
            <a:r>
              <a:rPr sz="2000" b="1" spc="-5" dirty="0">
                <a:latin typeface="Calibri"/>
                <a:cs typeface="Calibri"/>
              </a:rPr>
              <a:t>. </a:t>
            </a:r>
            <a:r>
              <a:rPr sz="2000" b="1" spc="-20" dirty="0">
                <a:latin typeface="Calibri"/>
                <a:cs typeface="Calibri"/>
              </a:rPr>
              <a:t>Pagar </a:t>
            </a:r>
            <a:r>
              <a:rPr sz="2000" b="1" spc="-5" dirty="0">
                <a:latin typeface="Calibri"/>
                <a:cs typeface="Calibri"/>
              </a:rPr>
              <a:t>la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deuda</a:t>
            </a: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200"/>
              </a:spcBef>
            </a:pPr>
            <a:r>
              <a:rPr sz="2000" spc="-5" dirty="0">
                <a:latin typeface="Calibri"/>
                <a:cs typeface="Calibri"/>
              </a:rPr>
              <a:t>del Gobierno </a:t>
            </a:r>
            <a:r>
              <a:rPr sz="2000" spc="-15" dirty="0">
                <a:latin typeface="Calibri"/>
                <a:cs typeface="Calibri"/>
              </a:rPr>
              <a:t>estatal  </a:t>
            </a:r>
            <a:r>
              <a:rPr sz="2000" spc="-10" dirty="0">
                <a:latin typeface="Calibri"/>
                <a:cs typeface="Calibri"/>
              </a:rPr>
              <a:t>con </a:t>
            </a:r>
            <a:r>
              <a:rPr sz="2000" dirty="0">
                <a:latin typeface="Calibri"/>
                <a:cs typeface="Calibri"/>
              </a:rPr>
              <a:t>sus </a:t>
            </a:r>
            <a:r>
              <a:rPr sz="2000" spc="-15" dirty="0">
                <a:latin typeface="Calibri"/>
                <a:cs typeface="Calibri"/>
              </a:rPr>
              <a:t>proveedores  </a:t>
            </a:r>
            <a:r>
              <a:rPr sz="2000" spc="-5" dirty="0">
                <a:latin typeface="Calibri"/>
                <a:cs typeface="Calibri"/>
              </a:rPr>
              <a:t>sinaloenses</a:t>
            </a:r>
            <a:endParaRPr sz="2000" dirty="0">
              <a:latin typeface="Calibri"/>
              <a:cs typeface="Calibri"/>
            </a:endParaRPr>
          </a:p>
          <a:p>
            <a:pPr marL="90170" marR="299085">
              <a:lnSpc>
                <a:spcPct val="90100"/>
              </a:lnSpc>
              <a:spcBef>
                <a:spcPts val="1980"/>
              </a:spcBef>
            </a:pPr>
            <a:r>
              <a:rPr sz="1600" spc="-20" dirty="0">
                <a:latin typeface="Calibri"/>
                <a:cs typeface="Calibri"/>
              </a:rPr>
              <a:t>Pagar </a:t>
            </a:r>
            <a:r>
              <a:rPr sz="1600" spc="-5" dirty="0">
                <a:latin typeface="Calibri"/>
                <a:cs typeface="Calibri"/>
              </a:rPr>
              <a:t>las deudas </a:t>
            </a:r>
            <a:r>
              <a:rPr sz="1600" dirty="0">
                <a:latin typeface="Calibri"/>
                <a:cs typeface="Calibri"/>
              </a:rPr>
              <a:t>y  </a:t>
            </a:r>
            <a:r>
              <a:rPr sz="1600" spc="-10" dirty="0">
                <a:latin typeface="Calibri"/>
                <a:cs typeface="Calibri"/>
              </a:rPr>
              <a:t>contingencias  presupuestales </a:t>
            </a:r>
            <a:r>
              <a:rPr sz="1600" spc="-5" dirty="0">
                <a:latin typeface="Calibri"/>
                <a:cs typeface="Calibri"/>
              </a:rPr>
              <a:t>que  tiene </a:t>
            </a:r>
            <a:r>
              <a:rPr sz="1600" dirty="0">
                <a:latin typeface="Calibri"/>
                <a:cs typeface="Calibri"/>
              </a:rPr>
              <a:t>el </a:t>
            </a:r>
            <a:r>
              <a:rPr sz="1600" spc="-5" dirty="0">
                <a:latin typeface="Calibri"/>
                <a:cs typeface="Calibri"/>
              </a:rPr>
              <a:t>gobierno  </a:t>
            </a:r>
            <a:r>
              <a:rPr sz="1600" spc="-15" dirty="0">
                <a:latin typeface="Calibri"/>
                <a:cs typeface="Calibri"/>
              </a:rPr>
              <a:t>estatal, </a:t>
            </a:r>
            <a:r>
              <a:rPr sz="1600" spc="-10" dirty="0">
                <a:latin typeface="Calibri"/>
                <a:cs typeface="Calibri"/>
              </a:rPr>
              <a:t>para generar  </a:t>
            </a:r>
            <a:r>
              <a:rPr sz="1600" spc="-5" dirty="0">
                <a:latin typeface="Calibri"/>
                <a:cs typeface="Calibri"/>
              </a:rPr>
              <a:t>un </a:t>
            </a:r>
            <a:r>
              <a:rPr sz="1600" spc="-15" dirty="0">
                <a:latin typeface="Calibri"/>
                <a:cs typeface="Calibri"/>
              </a:rPr>
              <a:t>efecto  </a:t>
            </a:r>
            <a:r>
              <a:rPr sz="1600" spc="-5" dirty="0">
                <a:latin typeface="Calibri"/>
                <a:cs typeface="Calibri"/>
              </a:rPr>
              <a:t>multiplicador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partir  de una </a:t>
            </a:r>
            <a:r>
              <a:rPr sz="1600" spc="-10" dirty="0">
                <a:latin typeface="Calibri"/>
                <a:cs typeface="Calibri"/>
              </a:rPr>
              <a:t>inyección  inmediata </a:t>
            </a:r>
            <a:r>
              <a:rPr sz="1600" spc="-5" dirty="0">
                <a:latin typeface="Calibri"/>
                <a:cs typeface="Calibri"/>
              </a:rPr>
              <a:t>de  </a:t>
            </a:r>
            <a:r>
              <a:rPr sz="1600" spc="-10" dirty="0">
                <a:latin typeface="Calibri"/>
                <a:cs typeface="Calibri"/>
              </a:rPr>
              <a:t>liquidez </a:t>
            </a:r>
            <a:r>
              <a:rPr sz="1600" dirty="0">
                <a:latin typeface="Calibri"/>
                <a:cs typeface="Calibri"/>
              </a:rPr>
              <a:t>en </a:t>
            </a:r>
            <a:r>
              <a:rPr sz="1600" spc="-10" dirty="0">
                <a:latin typeface="Calibri"/>
                <a:cs typeface="Calibri"/>
              </a:rPr>
              <a:t>la  </a:t>
            </a:r>
            <a:r>
              <a:rPr sz="1600" spc="-5" dirty="0">
                <a:latin typeface="Calibri"/>
                <a:cs typeface="Calibri"/>
              </a:rPr>
              <a:t>economía.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38625" y="1190244"/>
            <a:ext cx="2604770" cy="4422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00"/>
              </a:lnSpc>
            </a:pPr>
            <a:r>
              <a:rPr sz="4000" b="1" spc="-5" dirty="0">
                <a:latin typeface="Calibri"/>
                <a:cs typeface="Calibri"/>
              </a:rPr>
              <a:t>3</a:t>
            </a:r>
            <a:r>
              <a:rPr sz="2000" b="1" spc="-5" dirty="0">
                <a:latin typeface="Calibri"/>
                <a:cs typeface="Calibri"/>
              </a:rPr>
              <a:t>. </a:t>
            </a:r>
            <a:r>
              <a:rPr sz="2000" b="1" spc="-10" dirty="0">
                <a:latin typeface="Calibri"/>
                <a:cs typeface="Calibri"/>
              </a:rPr>
              <a:t>Invertir </a:t>
            </a:r>
            <a:r>
              <a:rPr sz="2000" b="1" spc="-5" dirty="0">
                <a:latin typeface="Calibri"/>
                <a:cs typeface="Calibri"/>
              </a:rPr>
              <a:t>$250</a:t>
            </a:r>
            <a:endParaRPr sz="2000" dirty="0">
              <a:latin typeface="Calibri"/>
              <a:cs typeface="Calibri"/>
            </a:endParaRPr>
          </a:p>
          <a:p>
            <a:pPr marL="12700" marR="63500">
              <a:lnSpc>
                <a:spcPct val="100000"/>
              </a:lnSpc>
              <a:spcBef>
                <a:spcPts val="200"/>
              </a:spcBef>
            </a:pPr>
            <a:r>
              <a:rPr sz="2000" b="1" spc="-5" dirty="0">
                <a:latin typeface="Calibri"/>
                <a:cs typeface="Calibri"/>
              </a:rPr>
              <a:t>millones </a:t>
            </a:r>
            <a:r>
              <a:rPr sz="2000" b="1" dirty="0">
                <a:latin typeface="Calibri"/>
                <a:cs typeface="Calibri"/>
              </a:rPr>
              <a:t>de pesos </a:t>
            </a:r>
            <a:r>
              <a:rPr sz="2000" dirty="0">
                <a:latin typeface="Calibri"/>
                <a:cs typeface="Calibri"/>
              </a:rPr>
              <a:t>en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un  </a:t>
            </a:r>
            <a:r>
              <a:rPr sz="2000" spc="-15" dirty="0">
                <a:latin typeface="Calibri"/>
                <a:cs typeface="Calibri"/>
              </a:rPr>
              <a:t>fondo para </a:t>
            </a:r>
            <a:r>
              <a:rPr sz="2000" spc="-10" dirty="0">
                <a:latin typeface="Calibri"/>
                <a:cs typeface="Calibri"/>
              </a:rPr>
              <a:t>créditos </a:t>
            </a:r>
            <a:r>
              <a:rPr sz="2000" dirty="0">
                <a:latin typeface="Calibri"/>
                <a:cs typeface="Calibri"/>
              </a:rPr>
              <a:t>en  </a:t>
            </a:r>
            <a:r>
              <a:rPr sz="2000" spc="-5" dirty="0">
                <a:latin typeface="Calibri"/>
                <a:cs typeface="Calibri"/>
              </a:rPr>
              <a:t>dos </a:t>
            </a:r>
            <a:r>
              <a:rPr sz="2000" dirty="0">
                <a:latin typeface="Calibri"/>
                <a:cs typeface="Calibri"/>
              </a:rPr>
              <a:t>bolsas, </a:t>
            </a:r>
            <a:r>
              <a:rPr sz="2000" spc="-15" dirty="0">
                <a:latin typeface="Calibri"/>
                <a:cs typeface="Calibri"/>
              </a:rPr>
              <a:t>para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sumar</a:t>
            </a: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alibri"/>
                <a:cs typeface="Calibri"/>
              </a:rPr>
              <a:t>$1420 millones 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pesos</a:t>
            </a:r>
            <a:endParaRPr sz="2000" dirty="0">
              <a:latin typeface="Calibri"/>
              <a:cs typeface="Calibri"/>
            </a:endParaRPr>
          </a:p>
          <a:p>
            <a:pPr marL="173355" marR="772160">
              <a:lnSpc>
                <a:spcPts val="1680"/>
              </a:lnSpc>
              <a:spcBef>
                <a:spcPts val="775"/>
              </a:spcBef>
            </a:pPr>
            <a:r>
              <a:rPr sz="1600" spc="-10" dirty="0">
                <a:latin typeface="Calibri"/>
                <a:cs typeface="Calibri"/>
              </a:rPr>
              <a:t>Crear </a:t>
            </a:r>
            <a:r>
              <a:rPr sz="1600" spc="-5" dirty="0">
                <a:latin typeface="Calibri"/>
                <a:cs typeface="Calibri"/>
              </a:rPr>
              <a:t>un </a:t>
            </a:r>
            <a:r>
              <a:rPr sz="1600" spc="-10" dirty="0">
                <a:latin typeface="Calibri"/>
                <a:cs typeface="Calibri"/>
              </a:rPr>
              <a:t>fondo </a:t>
            </a:r>
            <a:r>
              <a:rPr sz="1600" spc="-15" dirty="0">
                <a:latin typeface="Calibri"/>
                <a:cs typeface="Calibri"/>
              </a:rPr>
              <a:t>para  </a:t>
            </a:r>
            <a:r>
              <a:rPr sz="1600" spc="-10" dirty="0">
                <a:latin typeface="Calibri"/>
                <a:cs typeface="Calibri"/>
              </a:rPr>
              <a:t>créditos </a:t>
            </a:r>
            <a:r>
              <a:rPr sz="1600" spc="-5" dirty="0">
                <a:latin typeface="Calibri"/>
                <a:cs typeface="Calibri"/>
              </a:rPr>
              <a:t>blandos</a:t>
            </a:r>
            <a:endParaRPr sz="1600" dirty="0">
              <a:latin typeface="Calibri"/>
              <a:cs typeface="Calibri"/>
            </a:endParaRPr>
          </a:p>
          <a:p>
            <a:pPr marL="173355" marR="527050">
              <a:lnSpc>
                <a:spcPct val="89800"/>
              </a:lnSpc>
              <a:spcBef>
                <a:spcPts val="60"/>
              </a:spcBef>
            </a:pPr>
            <a:r>
              <a:rPr sz="1600" dirty="0">
                <a:latin typeface="Calibri"/>
                <a:cs typeface="Calibri"/>
              </a:rPr>
              <a:t>a </a:t>
            </a:r>
            <a:r>
              <a:rPr sz="1600" spc="-5" dirty="0">
                <a:latin typeface="Calibri"/>
                <a:cs typeface="Calibri"/>
              </a:rPr>
              <a:t>empresas </a:t>
            </a:r>
            <a:r>
              <a:rPr sz="1600" spc="-10" dirty="0">
                <a:latin typeface="Calibri"/>
                <a:cs typeface="Calibri"/>
              </a:rPr>
              <a:t>micros,  </a:t>
            </a:r>
            <a:r>
              <a:rPr sz="1600" spc="-5" dirty="0">
                <a:latin typeface="Calibri"/>
                <a:cs typeface="Calibri"/>
              </a:rPr>
              <a:t>pequeñas </a:t>
            </a:r>
            <a:r>
              <a:rPr sz="1600" dirty="0">
                <a:latin typeface="Calibri"/>
                <a:cs typeface="Calibri"/>
              </a:rPr>
              <a:t>y </a:t>
            </a:r>
            <a:r>
              <a:rPr sz="1600" spc="-5" dirty="0">
                <a:latin typeface="Calibri"/>
                <a:cs typeface="Calibri"/>
              </a:rPr>
              <a:t>medianas  (con menos de </a:t>
            </a:r>
            <a:r>
              <a:rPr sz="1600" dirty="0">
                <a:latin typeface="Calibri"/>
                <a:cs typeface="Calibri"/>
              </a:rPr>
              <a:t>200  </a:t>
            </a:r>
            <a:r>
              <a:rPr sz="1600" spc="-5" dirty="0">
                <a:latin typeface="Calibri"/>
                <a:cs typeface="Calibri"/>
              </a:rPr>
              <a:t>empleados), </a:t>
            </a:r>
            <a:r>
              <a:rPr sz="1600" dirty="0">
                <a:latin typeface="Calibri"/>
                <a:cs typeface="Calibri"/>
              </a:rPr>
              <a:t>a </a:t>
            </a:r>
            <a:r>
              <a:rPr sz="1600" spc="-15" dirty="0">
                <a:latin typeface="Calibri"/>
                <a:cs typeface="Calibri"/>
              </a:rPr>
              <a:t>través  </a:t>
            </a:r>
            <a:r>
              <a:rPr sz="1600" spc="-5" dirty="0">
                <a:latin typeface="Calibri"/>
                <a:cs typeface="Calibri"/>
              </a:rPr>
              <a:t>de </a:t>
            </a:r>
            <a:r>
              <a:rPr sz="1600" spc="-10" dirty="0">
                <a:latin typeface="Calibri"/>
                <a:cs typeface="Calibri"/>
              </a:rPr>
              <a:t>Red </a:t>
            </a:r>
            <a:r>
              <a:rPr sz="1600" spc="-5" dirty="0">
                <a:latin typeface="Calibri"/>
                <a:cs typeface="Calibri"/>
              </a:rPr>
              <a:t>FOSIN </a:t>
            </a:r>
            <a:r>
              <a:rPr sz="1600" dirty="0">
                <a:latin typeface="Calibri"/>
                <a:cs typeface="Calibri"/>
              </a:rPr>
              <a:t>y </a:t>
            </a:r>
            <a:r>
              <a:rPr sz="1600" spc="-5" dirty="0">
                <a:latin typeface="Calibri"/>
                <a:cs typeface="Calibri"/>
              </a:rPr>
              <a:t>del  </a:t>
            </a:r>
            <a:r>
              <a:rPr sz="1600" spc="-10" dirty="0">
                <a:latin typeface="Calibri"/>
                <a:cs typeface="Calibri"/>
              </a:rPr>
              <a:t>Programa Impulso,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con</a:t>
            </a:r>
            <a:endParaRPr sz="1600" dirty="0">
              <a:latin typeface="Calibri"/>
              <a:cs typeface="Calibri"/>
            </a:endParaRPr>
          </a:p>
          <a:p>
            <a:pPr marL="173355">
              <a:lnSpc>
                <a:spcPts val="1645"/>
              </a:lnSpc>
            </a:pPr>
            <a:r>
              <a:rPr sz="1600" spc="-5" dirty="0">
                <a:latin typeface="Calibri"/>
                <a:cs typeface="Calibri"/>
              </a:rPr>
              <a:t>NAFIN, con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mecanismos</a:t>
            </a:r>
            <a:endParaRPr sz="1600" dirty="0">
              <a:latin typeface="Calibri"/>
              <a:cs typeface="Calibri"/>
            </a:endParaRPr>
          </a:p>
          <a:p>
            <a:pPr marL="173355" marR="361950">
              <a:lnSpc>
                <a:spcPct val="88100"/>
              </a:lnSpc>
              <a:spcBef>
                <a:spcPts val="170"/>
              </a:spcBef>
            </a:pPr>
            <a:r>
              <a:rPr sz="1600" spc="-5" dirty="0">
                <a:latin typeface="Calibri"/>
                <a:cs typeface="Calibri"/>
              </a:rPr>
              <a:t>ágiles, </a:t>
            </a:r>
            <a:r>
              <a:rPr sz="1600" spc="-10" dirty="0">
                <a:latin typeface="Calibri"/>
                <a:cs typeface="Calibri"/>
              </a:rPr>
              <a:t>transparentes </a:t>
            </a:r>
            <a:r>
              <a:rPr sz="1600" dirty="0">
                <a:latin typeface="Calibri"/>
                <a:cs typeface="Calibri"/>
              </a:rPr>
              <a:t>y  </a:t>
            </a:r>
            <a:r>
              <a:rPr sz="1600" spc="-10" dirty="0">
                <a:latin typeface="Calibri"/>
                <a:cs typeface="Calibri"/>
              </a:rPr>
              <a:t>robustos </a:t>
            </a:r>
            <a:r>
              <a:rPr sz="1600" spc="-5" dirty="0">
                <a:latin typeface="Calibri"/>
                <a:cs typeface="Calibri"/>
              </a:rPr>
              <a:t>que </a:t>
            </a:r>
            <a:r>
              <a:rPr sz="1600" spc="-10" dirty="0">
                <a:latin typeface="Calibri"/>
                <a:cs typeface="Calibri"/>
              </a:rPr>
              <a:t>faciliten </a:t>
            </a:r>
            <a:r>
              <a:rPr sz="1600" spc="-5" dirty="0">
                <a:latin typeface="Calibri"/>
                <a:cs typeface="Calibri"/>
              </a:rPr>
              <a:t>la  </a:t>
            </a:r>
            <a:r>
              <a:rPr sz="1600" spc="-10" dirty="0">
                <a:latin typeface="Calibri"/>
                <a:cs typeface="Calibri"/>
              </a:rPr>
              <a:t>recuperación </a:t>
            </a:r>
            <a:r>
              <a:rPr sz="1600" spc="-5" dirty="0">
                <a:latin typeface="Calibri"/>
                <a:cs typeface="Calibri"/>
              </a:rPr>
              <a:t>del</a:t>
            </a:r>
            <a:r>
              <a:rPr sz="1600" spc="-10" dirty="0">
                <a:latin typeface="Calibri"/>
                <a:cs typeface="Calibri"/>
              </a:rPr>
              <a:t> crédito.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54913" y="2673155"/>
            <a:ext cx="2428240" cy="3441327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675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5" dirty="0">
                <a:latin typeface="Calibri"/>
                <a:cs typeface="Calibri"/>
              </a:rPr>
              <a:t>Hoteles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15" dirty="0">
                <a:latin typeface="Calibri"/>
                <a:cs typeface="Calibri"/>
              </a:rPr>
              <a:t>Restaurantes 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Cafeterías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55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5" dirty="0">
                <a:latin typeface="Calibri"/>
                <a:cs typeface="Calibri"/>
              </a:rPr>
              <a:t>Construcción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50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5" dirty="0">
                <a:latin typeface="Calibri"/>
                <a:cs typeface="Calibri"/>
              </a:rPr>
              <a:t>Comercios del </a:t>
            </a:r>
            <a:r>
              <a:rPr sz="1400" spc="-10" dirty="0">
                <a:latin typeface="Calibri"/>
                <a:cs typeface="Calibri"/>
              </a:rPr>
              <a:t>Centro </a:t>
            </a:r>
            <a:r>
              <a:rPr sz="1400" dirty="0">
                <a:latin typeface="Calibri"/>
                <a:cs typeface="Calibri"/>
              </a:rPr>
              <a:t>y en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general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10" dirty="0">
                <a:latin typeface="Calibri"/>
                <a:cs typeface="Calibri"/>
              </a:rPr>
              <a:t>Centros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Comerciales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55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5" dirty="0">
                <a:latin typeface="Calibri"/>
                <a:cs typeface="Calibri"/>
              </a:rPr>
              <a:t>Oficinas </a:t>
            </a:r>
            <a:r>
              <a:rPr sz="1400" dirty="0">
                <a:latin typeface="Calibri"/>
                <a:cs typeface="Calibri"/>
              </a:rPr>
              <a:t>y </a:t>
            </a:r>
            <a:r>
              <a:rPr sz="1400" spc="-5" dirty="0">
                <a:latin typeface="Calibri"/>
                <a:cs typeface="Calibri"/>
              </a:rPr>
              <a:t>Call </a:t>
            </a:r>
            <a:r>
              <a:rPr sz="1400" spc="-10" dirty="0">
                <a:latin typeface="Calibri"/>
                <a:cs typeface="Calibri"/>
              </a:rPr>
              <a:t>Centers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50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20" dirty="0">
                <a:latin typeface="Calibri"/>
                <a:cs typeface="Calibri"/>
              </a:rPr>
              <a:t>Talleres 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Servicios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10" dirty="0">
                <a:latin typeface="Calibri"/>
                <a:cs typeface="Calibri"/>
              </a:rPr>
              <a:t>Levantar </a:t>
            </a:r>
            <a:r>
              <a:rPr sz="1400" dirty="0">
                <a:latin typeface="Calibri"/>
                <a:cs typeface="Calibri"/>
              </a:rPr>
              <a:t>la </a:t>
            </a:r>
            <a:r>
              <a:rPr sz="1400" spc="-5" dirty="0">
                <a:latin typeface="Calibri"/>
                <a:cs typeface="Calibri"/>
              </a:rPr>
              <a:t>“Ley Seca”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55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10" dirty="0">
                <a:latin typeface="Calibri"/>
                <a:cs typeface="Calibri"/>
              </a:rPr>
              <a:t>Parques 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Jardines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50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5" dirty="0">
                <a:latin typeface="Calibri"/>
                <a:cs typeface="Calibri"/>
              </a:rPr>
              <a:t>Cines 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Recreación</a:t>
            </a:r>
            <a:endParaRPr sz="14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400" spc="-20" dirty="0">
                <a:latin typeface="Calibri"/>
                <a:cs typeface="Calibri"/>
              </a:rPr>
              <a:t>Templos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54913" y="1212595"/>
            <a:ext cx="3100705" cy="1510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050"/>
              </a:lnSpc>
            </a:pPr>
            <a:r>
              <a:rPr sz="3600" b="1" dirty="0">
                <a:latin typeface="Calibri"/>
                <a:cs typeface="Calibri"/>
              </a:rPr>
              <a:t>4</a:t>
            </a:r>
            <a:r>
              <a:rPr sz="1800" b="1" dirty="0">
                <a:latin typeface="Calibri"/>
                <a:cs typeface="Calibri"/>
              </a:rPr>
              <a:t>. </a:t>
            </a:r>
            <a:r>
              <a:rPr sz="1800" b="1" spc="-15" dirty="0">
                <a:latin typeface="Calibri"/>
                <a:cs typeface="Calibri"/>
              </a:rPr>
              <a:t>Programa </a:t>
            </a:r>
            <a:r>
              <a:rPr sz="1800" b="1" spc="-5" dirty="0">
                <a:latin typeface="Calibri"/>
                <a:cs typeface="Calibri"/>
              </a:rPr>
              <a:t>de </a:t>
            </a:r>
            <a:r>
              <a:rPr sz="1800" b="1" spc="-10" dirty="0">
                <a:latin typeface="Calibri"/>
                <a:cs typeface="Calibri"/>
              </a:rPr>
              <a:t>Reactivación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y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99400"/>
              </a:lnSpc>
              <a:spcBef>
                <a:spcPts val="85"/>
              </a:spcBef>
            </a:pPr>
            <a:r>
              <a:rPr sz="1800" b="1" spc="-15" dirty="0">
                <a:latin typeface="Calibri"/>
                <a:cs typeface="Calibri"/>
              </a:rPr>
              <a:t>Reapertura </a:t>
            </a:r>
            <a:r>
              <a:rPr sz="1800" dirty="0">
                <a:latin typeface="Calibri"/>
                <a:cs typeface="Calibri"/>
              </a:rPr>
              <a:t>por </a:t>
            </a:r>
            <a:r>
              <a:rPr sz="1800" spc="-10" dirty="0">
                <a:latin typeface="Calibri"/>
                <a:cs typeface="Calibri"/>
              </a:rPr>
              <a:t>Sectores,  </a:t>
            </a:r>
            <a:r>
              <a:rPr sz="1800" spc="-5" dirty="0">
                <a:latin typeface="Calibri"/>
                <a:cs typeface="Calibri"/>
              </a:rPr>
              <a:t>Regional, </a:t>
            </a:r>
            <a:r>
              <a:rPr sz="1800" spc="-10" dirty="0">
                <a:latin typeface="Calibri"/>
                <a:cs typeface="Calibri"/>
              </a:rPr>
              <a:t>Gradual </a:t>
            </a:r>
            <a:r>
              <a:rPr sz="1800" dirty="0">
                <a:latin typeface="Calibri"/>
                <a:cs typeface="Calibri"/>
              </a:rPr>
              <a:t>y </a:t>
            </a:r>
            <a:r>
              <a:rPr sz="1800" spc="-5" dirty="0">
                <a:latin typeface="Calibri"/>
                <a:cs typeface="Calibri"/>
              </a:rPr>
              <a:t>Responsable,  </a:t>
            </a:r>
            <a:r>
              <a:rPr sz="1800" dirty="0">
                <a:latin typeface="Calibri"/>
                <a:cs typeface="Calibri"/>
              </a:rPr>
              <a:t>en </a:t>
            </a:r>
            <a:r>
              <a:rPr sz="1800" spc="-10" dirty="0">
                <a:latin typeface="Calibri"/>
                <a:cs typeface="Calibri"/>
              </a:rPr>
              <a:t>tres etapas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quincenales,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800" dirty="0">
                <a:latin typeface="Calibri"/>
                <a:cs typeface="Calibri"/>
              </a:rPr>
              <a:t>del </a:t>
            </a:r>
            <a:r>
              <a:rPr sz="1800" spc="-5" dirty="0">
                <a:latin typeface="Calibri"/>
                <a:cs typeface="Calibri"/>
              </a:rPr>
              <a:t>16 </a:t>
            </a:r>
            <a:r>
              <a:rPr sz="1800" dirty="0">
                <a:latin typeface="Calibri"/>
                <a:cs typeface="Calibri"/>
              </a:rPr>
              <a:t>de </a:t>
            </a:r>
            <a:r>
              <a:rPr sz="1800" spc="-20" dirty="0">
                <a:latin typeface="Calibri"/>
                <a:cs typeface="Calibri"/>
              </a:rPr>
              <a:t>mayo </a:t>
            </a:r>
            <a:r>
              <a:rPr sz="1800" spc="-5" dirty="0">
                <a:latin typeface="Calibri"/>
                <a:cs typeface="Calibri"/>
              </a:rPr>
              <a:t>al 30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junio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40565" y="6065011"/>
            <a:ext cx="96342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latin typeface="Calibri"/>
                <a:cs typeface="Calibri"/>
              </a:rPr>
              <a:t>Para </a:t>
            </a:r>
            <a:r>
              <a:rPr sz="2400" b="1" dirty="0">
                <a:latin typeface="Calibri"/>
                <a:cs typeface="Calibri"/>
              </a:rPr>
              <a:t>ser </a:t>
            </a:r>
            <a:r>
              <a:rPr sz="2400" b="1" spc="-10" dirty="0">
                <a:latin typeface="Calibri"/>
                <a:cs typeface="Calibri"/>
              </a:rPr>
              <a:t>efectivas, estas propuestas </a:t>
            </a:r>
            <a:r>
              <a:rPr sz="2400" b="1" dirty="0">
                <a:latin typeface="Calibri"/>
                <a:cs typeface="Calibri"/>
              </a:rPr>
              <a:t>deberían </a:t>
            </a:r>
            <a:r>
              <a:rPr sz="2400" b="1" spc="-10" dirty="0">
                <a:latin typeface="Calibri"/>
                <a:cs typeface="Calibri"/>
              </a:rPr>
              <a:t>implementarse </a:t>
            </a:r>
            <a:r>
              <a:rPr sz="2400" b="1" dirty="0">
                <a:latin typeface="Calibri"/>
                <a:cs typeface="Calibri"/>
              </a:rPr>
              <a:t>DE</a:t>
            </a:r>
            <a:r>
              <a:rPr sz="2400" b="1" spc="50" dirty="0">
                <a:latin typeface="Calibri"/>
                <a:cs typeface="Calibri"/>
              </a:rPr>
              <a:t> </a:t>
            </a:r>
            <a:r>
              <a:rPr sz="2400" b="1" spc="-35" dirty="0">
                <a:latin typeface="Calibri"/>
                <a:cs typeface="Calibri"/>
              </a:rPr>
              <a:t>INMEDIATO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9788" y="6150355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3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49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Objetivo </a:t>
            </a:r>
            <a:r>
              <a:rPr dirty="0"/>
              <a:t>1 </a:t>
            </a:r>
            <a:r>
              <a:rPr spc="-5" dirty="0"/>
              <a:t>del </a:t>
            </a:r>
            <a:r>
              <a:rPr spc="-10" dirty="0"/>
              <a:t>Acuerdo </a:t>
            </a:r>
            <a:r>
              <a:rPr spc="-5" dirty="0"/>
              <a:t>por Sinaloa:</a:t>
            </a:r>
            <a:r>
              <a:rPr spc="60" dirty="0"/>
              <a:t> </a:t>
            </a:r>
            <a:r>
              <a:rPr spc="-10" dirty="0"/>
              <a:t>(detalle)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1941" y="1172972"/>
            <a:ext cx="10353675" cy="3815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295">
              <a:lnSpc>
                <a:spcPts val="3729"/>
              </a:lnSpc>
            </a:pPr>
            <a:r>
              <a:rPr sz="4000" spc="-5" dirty="0" smtClean="0">
                <a:latin typeface="Calibri"/>
                <a:cs typeface="Calibri"/>
              </a:rPr>
              <a:t>1</a:t>
            </a:r>
            <a:r>
              <a:rPr sz="2400" spc="-5" dirty="0" smtClean="0">
                <a:latin typeface="Calibri"/>
                <a:cs typeface="Calibri"/>
              </a:rPr>
              <a:t>. </a:t>
            </a:r>
            <a:r>
              <a:rPr sz="2400" spc="-10" dirty="0" err="1" smtClean="0">
                <a:latin typeface="Calibri"/>
                <a:cs typeface="Calibri"/>
              </a:rPr>
              <a:t>Fortalecer</a:t>
            </a:r>
            <a:r>
              <a:rPr sz="2400" spc="-10" dirty="0" smtClean="0">
                <a:latin typeface="Calibri"/>
                <a:cs typeface="Calibri"/>
              </a:rPr>
              <a:t> </a:t>
            </a:r>
            <a:r>
              <a:rPr sz="2400" dirty="0" smtClean="0">
                <a:latin typeface="Calibri"/>
                <a:cs typeface="Calibri"/>
              </a:rPr>
              <a:t>el </a:t>
            </a:r>
            <a:r>
              <a:rPr sz="2400" spc="-10" dirty="0" smtClean="0">
                <a:latin typeface="Calibri"/>
                <a:cs typeface="Calibri"/>
              </a:rPr>
              <a:t>Sistema </a:t>
            </a:r>
            <a:r>
              <a:rPr sz="2400" dirty="0" smtClean="0">
                <a:latin typeface="Calibri"/>
                <a:cs typeface="Calibri"/>
              </a:rPr>
              <a:t>de </a:t>
            </a:r>
            <a:r>
              <a:rPr sz="2400" spc="-5" dirty="0" err="1" smtClean="0">
                <a:latin typeface="Calibri"/>
                <a:cs typeface="Calibri"/>
              </a:rPr>
              <a:t>salud</a:t>
            </a:r>
            <a:r>
              <a:rPr sz="2400" spc="-20" dirty="0" smtClean="0">
                <a:latin typeface="Calibri"/>
                <a:cs typeface="Calibri"/>
              </a:rPr>
              <a:t> </a:t>
            </a:r>
            <a:r>
              <a:rPr sz="2400" spc="-5" dirty="0" err="1" smtClean="0">
                <a:latin typeface="Calibri"/>
                <a:cs typeface="Calibri"/>
              </a:rPr>
              <a:t>pública</a:t>
            </a:r>
            <a:endParaRPr sz="2400" dirty="0" smtClean="0">
              <a:latin typeface="Calibri"/>
              <a:cs typeface="Calibri"/>
            </a:endParaRPr>
          </a:p>
          <a:p>
            <a:pPr marL="74295">
              <a:lnSpc>
                <a:spcPct val="100000"/>
              </a:lnSpc>
              <a:spcBef>
                <a:spcPts val="110"/>
              </a:spcBef>
            </a:pPr>
            <a:r>
              <a:rPr sz="2400" dirty="0" smtClean="0">
                <a:latin typeface="Calibri"/>
                <a:cs typeface="Calibri"/>
              </a:rPr>
              <a:t>y </a:t>
            </a:r>
            <a:r>
              <a:rPr sz="2400" spc="-15" dirty="0" err="1" smtClean="0">
                <a:latin typeface="Calibri"/>
                <a:cs typeface="Calibri"/>
              </a:rPr>
              <a:t>proteger</a:t>
            </a:r>
            <a:r>
              <a:rPr sz="2400" spc="-15" dirty="0" smtClean="0">
                <a:latin typeface="Calibri"/>
                <a:cs typeface="Calibri"/>
              </a:rPr>
              <a:t> </a:t>
            </a:r>
            <a:r>
              <a:rPr sz="2400" dirty="0" smtClean="0">
                <a:latin typeface="Calibri"/>
                <a:cs typeface="Calibri"/>
              </a:rPr>
              <a:t>a </a:t>
            </a:r>
            <a:r>
              <a:rPr sz="2400" spc="-5" dirty="0" err="1" smtClean="0">
                <a:latin typeface="Calibri"/>
                <a:cs typeface="Calibri"/>
              </a:rPr>
              <a:t>los</a:t>
            </a:r>
            <a:r>
              <a:rPr sz="2400" spc="-5" dirty="0" smtClean="0">
                <a:latin typeface="Calibri"/>
                <a:cs typeface="Calibri"/>
              </a:rPr>
              <a:t> </a:t>
            </a:r>
            <a:r>
              <a:rPr sz="2400" spc="-10" dirty="0" err="1" smtClean="0">
                <a:latin typeface="Calibri"/>
                <a:cs typeface="Calibri"/>
              </a:rPr>
              <a:t>trabajadores</a:t>
            </a:r>
            <a:r>
              <a:rPr sz="2400" spc="-10" dirty="0" smtClean="0">
                <a:latin typeface="Calibri"/>
                <a:cs typeface="Calibri"/>
              </a:rPr>
              <a:t> </a:t>
            </a:r>
            <a:r>
              <a:rPr sz="2400" dirty="0" smtClean="0">
                <a:latin typeface="Calibri"/>
                <a:cs typeface="Calibri"/>
              </a:rPr>
              <a:t>y </a:t>
            </a:r>
            <a:r>
              <a:rPr sz="2400" spc="-10" dirty="0" err="1" smtClean="0">
                <a:latin typeface="Calibri"/>
                <a:cs typeface="Calibri"/>
              </a:rPr>
              <a:t>profesionales</a:t>
            </a:r>
            <a:r>
              <a:rPr sz="2400" spc="-10" dirty="0" smtClean="0">
                <a:latin typeface="Calibri"/>
                <a:cs typeface="Calibri"/>
              </a:rPr>
              <a:t> </a:t>
            </a:r>
            <a:r>
              <a:rPr sz="2400" dirty="0" smtClean="0">
                <a:latin typeface="Calibri"/>
                <a:cs typeface="Calibri"/>
              </a:rPr>
              <a:t>de </a:t>
            </a:r>
            <a:r>
              <a:rPr sz="2400" spc="-5" dirty="0" smtClean="0">
                <a:latin typeface="Calibri"/>
                <a:cs typeface="Calibri"/>
              </a:rPr>
              <a:t>la</a:t>
            </a:r>
            <a:r>
              <a:rPr sz="2400" spc="-15" dirty="0" smtClean="0">
                <a:latin typeface="Calibri"/>
                <a:cs typeface="Calibri"/>
              </a:rPr>
              <a:t> </a:t>
            </a:r>
            <a:r>
              <a:rPr sz="2400" spc="-5" dirty="0" err="1" smtClean="0">
                <a:latin typeface="Calibri"/>
                <a:cs typeface="Calibri"/>
              </a:rPr>
              <a:t>salud</a:t>
            </a:r>
            <a:r>
              <a:rPr sz="2400" spc="-5" dirty="0" smtClean="0">
                <a:latin typeface="Calibri"/>
                <a:cs typeface="Calibri"/>
              </a:rPr>
              <a:t>.</a:t>
            </a:r>
            <a:endParaRPr sz="2400" dirty="0" smtClean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00" dirty="0" smtClean="0">
              <a:latin typeface="Calibri"/>
              <a:cs typeface="Calibri"/>
            </a:endParaRPr>
          </a:p>
          <a:p>
            <a:pPr marL="298450" marR="22225" indent="-285750">
              <a:lnSpc>
                <a:spcPts val="1700"/>
              </a:lnSpc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600" spc="-5" dirty="0" err="1" smtClean="0">
                <a:latin typeface="Calibri"/>
                <a:cs typeface="Calibri"/>
              </a:rPr>
              <a:t>Crecer</a:t>
            </a:r>
            <a:r>
              <a:rPr sz="1600" spc="-5" dirty="0" smtClean="0">
                <a:latin typeface="Calibri"/>
                <a:cs typeface="Calibri"/>
              </a:rPr>
              <a:t> un </a:t>
            </a:r>
            <a:r>
              <a:rPr sz="1600" dirty="0" smtClean="0">
                <a:latin typeface="Calibri"/>
                <a:cs typeface="Calibri"/>
              </a:rPr>
              <a:t>120% </a:t>
            </a:r>
            <a:r>
              <a:rPr sz="1600" spc="-5" dirty="0" smtClean="0">
                <a:latin typeface="Calibri"/>
                <a:cs typeface="Calibri"/>
              </a:rPr>
              <a:t>la </a:t>
            </a:r>
            <a:r>
              <a:rPr sz="1600" spc="-10" dirty="0" err="1" smtClean="0">
                <a:latin typeface="Calibri"/>
                <a:cs typeface="Calibri"/>
              </a:rPr>
              <a:t>capacidad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de </a:t>
            </a:r>
            <a:r>
              <a:rPr sz="1600" spc="-10" dirty="0" err="1" smtClean="0">
                <a:latin typeface="Calibri"/>
                <a:cs typeface="Calibri"/>
              </a:rPr>
              <a:t>atención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lang="es-MX" sz="1600" spc="-10" dirty="0" smtClean="0">
                <a:latin typeface="Calibri"/>
                <a:cs typeface="Calibri"/>
              </a:rPr>
              <a:t>al COVID-19 </a:t>
            </a:r>
            <a:r>
              <a:rPr sz="1600" dirty="0" err="1" smtClean="0">
                <a:latin typeface="Calibri"/>
                <a:cs typeface="Calibri"/>
              </a:rPr>
              <a:t>en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lang="es-MX" sz="1600" spc="-10" dirty="0" smtClean="0">
                <a:latin typeface="Calibri"/>
                <a:cs typeface="Calibri"/>
              </a:rPr>
              <a:t>terapia</a:t>
            </a:r>
            <a:r>
              <a:rPr sz="1600" spc="-10" dirty="0" smtClean="0">
                <a:latin typeface="Calibri"/>
                <a:cs typeface="Calibri"/>
              </a:rPr>
              <a:t> intermedia</a:t>
            </a:r>
            <a:r>
              <a:rPr lang="es-MX" sz="1600" spc="-10" dirty="0" smtClean="0">
                <a:latin typeface="Calibri"/>
                <a:cs typeface="Calibri"/>
              </a:rPr>
              <a:t>, </a:t>
            </a:r>
            <a:r>
              <a:rPr sz="1600" dirty="0" smtClean="0">
                <a:latin typeface="Calibri"/>
                <a:cs typeface="Calibri"/>
              </a:rPr>
              <a:t>y </a:t>
            </a:r>
            <a:r>
              <a:rPr sz="1600" spc="-5" dirty="0" smtClean="0">
                <a:latin typeface="Calibri"/>
                <a:cs typeface="Calibri"/>
              </a:rPr>
              <a:t>un </a:t>
            </a:r>
            <a:r>
              <a:rPr sz="1600" dirty="0" smtClean="0">
                <a:latin typeface="Calibri"/>
                <a:cs typeface="Calibri"/>
              </a:rPr>
              <a:t>100% </a:t>
            </a:r>
            <a:r>
              <a:rPr sz="1600" dirty="0" err="1" smtClean="0">
                <a:latin typeface="Calibri"/>
                <a:cs typeface="Calibri"/>
              </a:rPr>
              <a:t>en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cuidados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intensivos</a:t>
            </a:r>
            <a:r>
              <a:rPr sz="1600" spc="-10" dirty="0" smtClean="0">
                <a:latin typeface="Calibri"/>
                <a:cs typeface="Calibri"/>
              </a:rPr>
              <a:t> (</a:t>
            </a:r>
            <a:r>
              <a:rPr lang="es-MX" sz="1600" spc="-10" dirty="0" smtClean="0">
                <a:latin typeface="Calibri"/>
                <a:cs typeface="Calibri"/>
              </a:rPr>
              <a:t>e</a:t>
            </a:r>
            <a:r>
              <a:rPr sz="1600" spc="-10" dirty="0" err="1" smtClean="0">
                <a:latin typeface="Calibri"/>
                <a:cs typeface="Calibri"/>
              </a:rPr>
              <a:t>quipo</a:t>
            </a:r>
            <a:r>
              <a:rPr sz="1600" spc="-10" dirty="0" smtClean="0">
                <a:latin typeface="Calibri"/>
                <a:cs typeface="Calibri"/>
              </a:rPr>
              <a:t>, </a:t>
            </a:r>
            <a:r>
              <a:rPr sz="1600" spc="-5" dirty="0" err="1" smtClean="0">
                <a:latin typeface="Calibri"/>
                <a:cs typeface="Calibri"/>
              </a:rPr>
              <a:t>insumos</a:t>
            </a:r>
            <a:r>
              <a:rPr sz="1600" spc="-5" dirty="0" smtClean="0">
                <a:latin typeface="Calibri"/>
                <a:cs typeface="Calibri"/>
              </a:rPr>
              <a:t>  </a:t>
            </a:r>
            <a:r>
              <a:rPr sz="1600" dirty="0" smtClean="0">
                <a:latin typeface="Calibri"/>
                <a:cs typeface="Calibri"/>
              </a:rPr>
              <a:t>y </a:t>
            </a:r>
            <a:r>
              <a:rPr sz="1600" spc="-10" dirty="0" err="1" smtClean="0">
                <a:latin typeface="Calibri"/>
                <a:cs typeface="Calibri"/>
              </a:rPr>
              <a:t>recurso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humano</a:t>
            </a:r>
            <a:r>
              <a:rPr lang="es-MX" sz="1600" spc="-5" dirty="0" smtClean="0">
                <a:latin typeface="Calibri"/>
                <a:cs typeface="Calibri"/>
              </a:rPr>
              <a:t>).</a:t>
            </a:r>
            <a:endParaRPr sz="1600" dirty="0" smtClean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869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600" spc="-10" dirty="0" err="1" smtClean="0">
                <a:latin typeface="Calibri"/>
                <a:cs typeface="Calibri"/>
              </a:rPr>
              <a:t>Formalizar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un </a:t>
            </a:r>
            <a:r>
              <a:rPr sz="1600" spc="-10" dirty="0" err="1" smtClean="0">
                <a:latin typeface="Calibri"/>
                <a:cs typeface="Calibri"/>
              </a:rPr>
              <a:t>acuerdo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de </a:t>
            </a:r>
            <a:r>
              <a:rPr sz="1600" spc="-10" dirty="0" err="1" smtClean="0">
                <a:latin typeface="Calibri"/>
                <a:cs typeface="Calibri"/>
              </a:rPr>
              <a:t>apoyo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hospitalario</a:t>
            </a:r>
            <a:r>
              <a:rPr sz="1600" spc="-10" dirty="0" smtClean="0">
                <a:latin typeface="Calibri"/>
                <a:cs typeface="Calibri"/>
              </a:rPr>
              <a:t> entre </a:t>
            </a:r>
            <a:r>
              <a:rPr sz="1600" spc="-5" dirty="0" smtClean="0">
                <a:latin typeface="Calibri"/>
                <a:cs typeface="Calibri"/>
              </a:rPr>
              <a:t>Sinaloa </a:t>
            </a:r>
            <a:r>
              <a:rPr sz="1600" dirty="0" smtClean="0">
                <a:latin typeface="Calibri"/>
                <a:cs typeface="Calibri"/>
              </a:rPr>
              <a:t>y </a:t>
            </a:r>
            <a:r>
              <a:rPr sz="1600" spc="-5" dirty="0" err="1" smtClean="0">
                <a:latin typeface="Calibri"/>
                <a:cs typeface="Calibri"/>
              </a:rPr>
              <a:t>otros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dirty="0" smtClean="0">
                <a:latin typeface="Calibri"/>
                <a:cs typeface="Calibri"/>
              </a:rPr>
              <a:t>dos </a:t>
            </a:r>
            <a:r>
              <a:rPr sz="1600" spc="-10" dirty="0" err="1" smtClean="0">
                <a:latin typeface="Calibri"/>
                <a:cs typeface="Calibri"/>
              </a:rPr>
              <a:t>estados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dirty="0" smtClean="0">
                <a:latin typeface="Calibri"/>
                <a:cs typeface="Calibri"/>
              </a:rPr>
              <a:t>y </a:t>
            </a:r>
            <a:r>
              <a:rPr sz="1600" spc="-5" dirty="0" err="1" smtClean="0">
                <a:latin typeface="Calibri"/>
                <a:cs typeface="Calibri"/>
              </a:rPr>
              <a:t>los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tres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principales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municipios</a:t>
            </a:r>
            <a:r>
              <a:rPr sz="1600" spc="-5" dirty="0" smtClean="0">
                <a:latin typeface="Calibri"/>
                <a:cs typeface="Calibri"/>
              </a:rPr>
              <a:t> de</a:t>
            </a:r>
            <a:r>
              <a:rPr sz="1600" spc="17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Sinaloa.</a:t>
            </a:r>
            <a:endParaRPr sz="1600" dirty="0" smtClean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600" spc="-5" dirty="0" err="1" smtClean="0">
                <a:latin typeface="Calibri"/>
                <a:cs typeface="Calibri"/>
              </a:rPr>
              <a:t>Crecer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dirty="0" smtClean="0">
                <a:latin typeface="Calibri"/>
                <a:cs typeface="Calibri"/>
              </a:rPr>
              <a:t>a </a:t>
            </a:r>
            <a:r>
              <a:rPr sz="1600" spc="-5" dirty="0" err="1" smtClean="0">
                <a:latin typeface="Calibri"/>
                <a:cs typeface="Calibri"/>
              </a:rPr>
              <a:t>tres</a:t>
            </a:r>
            <a:r>
              <a:rPr sz="1600" spc="-5" dirty="0" smtClean="0">
                <a:latin typeface="Calibri"/>
                <a:cs typeface="Calibri"/>
              </a:rPr>
              <a:t> mil </a:t>
            </a:r>
            <a:r>
              <a:rPr sz="1600" spc="-5" dirty="0" err="1" smtClean="0">
                <a:latin typeface="Calibri"/>
                <a:cs typeface="Calibri"/>
              </a:rPr>
              <a:t>pruebas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diagnósticas</a:t>
            </a:r>
            <a:r>
              <a:rPr lang="es-MX" sz="1600" spc="-10" dirty="0" smtClean="0">
                <a:latin typeface="Calibri"/>
                <a:cs typeface="Calibri"/>
              </a:rPr>
              <a:t> diarias de COVID-19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diarias</a:t>
            </a:r>
            <a:r>
              <a:rPr sz="1600" spc="-5" dirty="0" smtClean="0">
                <a:latin typeface="Calibri"/>
                <a:cs typeface="Calibri"/>
              </a:rPr>
              <a:t>.</a:t>
            </a:r>
            <a:endParaRPr sz="1600" dirty="0" smtClean="0">
              <a:latin typeface="Calibri"/>
              <a:cs typeface="Calibri"/>
            </a:endParaRPr>
          </a:p>
          <a:p>
            <a:pPr marL="298450" marR="419734" indent="-285750">
              <a:lnSpc>
                <a:spcPts val="1700"/>
              </a:lnSpc>
              <a:spcBef>
                <a:spcPts val="1030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600" spc="-10" dirty="0" err="1" smtClean="0">
                <a:latin typeface="Calibri"/>
                <a:cs typeface="Calibri"/>
              </a:rPr>
              <a:t>Entrevistar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al </a:t>
            </a:r>
            <a:r>
              <a:rPr sz="1600" dirty="0" smtClean="0">
                <a:latin typeface="Calibri"/>
                <a:cs typeface="Calibri"/>
              </a:rPr>
              <a:t>90% </a:t>
            </a:r>
            <a:r>
              <a:rPr sz="1600" spc="-5" dirty="0" smtClean="0">
                <a:latin typeface="Calibri"/>
                <a:cs typeface="Calibri"/>
              </a:rPr>
              <a:t>de </a:t>
            </a:r>
            <a:r>
              <a:rPr sz="1600" dirty="0" err="1" smtClean="0">
                <a:latin typeface="Calibri"/>
                <a:cs typeface="Calibri"/>
              </a:rPr>
              <a:t>los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sospechosos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dirty="0" err="1" smtClean="0">
                <a:latin typeface="Calibri"/>
                <a:cs typeface="Calibri"/>
              </a:rPr>
              <a:t>por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síntomas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dirty="0" smtClean="0">
                <a:latin typeface="Calibri"/>
                <a:cs typeface="Calibri"/>
              </a:rPr>
              <a:t>y </a:t>
            </a:r>
            <a:r>
              <a:rPr sz="1600" spc="-5" dirty="0" err="1" smtClean="0">
                <a:latin typeface="Calibri"/>
                <a:cs typeface="Calibri"/>
              </a:rPr>
              <a:t>confirmados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positivos</a:t>
            </a:r>
            <a:r>
              <a:rPr sz="1600" spc="-5" dirty="0" smtClean="0">
                <a:latin typeface="Calibri"/>
                <a:cs typeface="Calibri"/>
              </a:rPr>
              <a:t>, </a:t>
            </a:r>
            <a:r>
              <a:rPr sz="1600" dirty="0" smtClean="0">
                <a:latin typeface="Calibri"/>
                <a:cs typeface="Calibri"/>
              </a:rPr>
              <a:t>y</a:t>
            </a:r>
            <a:r>
              <a:rPr lang="es-MX" sz="1600" dirty="0" smtClean="0">
                <a:latin typeface="Calibri"/>
                <a:cs typeface="Calibri"/>
              </a:rPr>
              <a:t> aplicar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pruebas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diagnósticas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al </a:t>
            </a:r>
            <a:r>
              <a:rPr sz="1600" dirty="0" smtClean="0">
                <a:latin typeface="Calibri"/>
                <a:cs typeface="Calibri"/>
              </a:rPr>
              <a:t>100% </a:t>
            </a:r>
            <a:r>
              <a:rPr sz="1600" spc="-5" dirty="0" smtClean="0">
                <a:latin typeface="Calibri"/>
                <a:cs typeface="Calibri"/>
              </a:rPr>
              <a:t>de la </a:t>
            </a:r>
            <a:r>
              <a:rPr sz="1600" spc="-10" dirty="0" smtClean="0">
                <a:latin typeface="Calibri"/>
                <a:cs typeface="Calibri"/>
              </a:rPr>
              <a:t>red  </a:t>
            </a:r>
            <a:r>
              <a:rPr sz="1600" spc="-5" dirty="0" smtClean="0">
                <a:latin typeface="Calibri"/>
                <a:cs typeface="Calibri"/>
              </a:rPr>
              <a:t>de </a:t>
            </a:r>
            <a:r>
              <a:rPr sz="1600" spc="-10" dirty="0" err="1" smtClean="0">
                <a:latin typeface="Calibri"/>
                <a:cs typeface="Calibri"/>
              </a:rPr>
              <a:t>contagios</a:t>
            </a:r>
            <a:endParaRPr sz="1600" dirty="0" smtClean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850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600" spc="-10" dirty="0" err="1" smtClean="0">
                <a:latin typeface="Calibri"/>
                <a:cs typeface="Calibri"/>
              </a:rPr>
              <a:t>Aislamiento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efectivo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del </a:t>
            </a:r>
            <a:r>
              <a:rPr sz="1600" dirty="0" smtClean="0">
                <a:latin typeface="Calibri"/>
                <a:cs typeface="Calibri"/>
              </a:rPr>
              <a:t>90% </a:t>
            </a:r>
            <a:r>
              <a:rPr sz="1600" spc="-5" dirty="0" smtClean="0">
                <a:latin typeface="Calibri"/>
                <a:cs typeface="Calibri"/>
              </a:rPr>
              <a:t>de </a:t>
            </a:r>
            <a:r>
              <a:rPr sz="1600" dirty="0" err="1" smtClean="0">
                <a:latin typeface="Calibri"/>
                <a:cs typeface="Calibri"/>
              </a:rPr>
              <a:t>los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sospechosos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dirty="0" err="1" smtClean="0">
                <a:latin typeface="Calibri"/>
                <a:cs typeface="Calibri"/>
              </a:rPr>
              <a:t>por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síntomas</a:t>
            </a:r>
            <a:r>
              <a:rPr sz="1600" spc="-10" dirty="0" smtClean="0">
                <a:latin typeface="Calibri"/>
                <a:cs typeface="Calibri"/>
              </a:rPr>
              <a:t>, </a:t>
            </a:r>
            <a:r>
              <a:rPr sz="1600" dirty="0" err="1" smtClean="0">
                <a:latin typeface="Calibri"/>
                <a:cs typeface="Calibri"/>
              </a:rPr>
              <a:t>por</a:t>
            </a:r>
            <a:r>
              <a:rPr sz="1600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contacto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con </a:t>
            </a:r>
            <a:r>
              <a:rPr sz="1600" spc="-10" dirty="0" err="1" smtClean="0">
                <a:latin typeface="Calibri"/>
                <a:cs typeface="Calibri"/>
              </a:rPr>
              <a:t>contagiados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dirty="0" smtClean="0">
                <a:latin typeface="Calibri"/>
                <a:cs typeface="Calibri"/>
              </a:rPr>
              <a:t>y </a:t>
            </a:r>
            <a:r>
              <a:rPr sz="1600" spc="-5" dirty="0" err="1" smtClean="0">
                <a:latin typeface="Calibri"/>
                <a:cs typeface="Calibri"/>
              </a:rPr>
              <a:t>confirmados</a:t>
            </a:r>
            <a:r>
              <a:rPr sz="1600" spc="140" dirty="0" smtClean="0">
                <a:latin typeface="Calibri"/>
                <a:cs typeface="Calibri"/>
              </a:rPr>
              <a:t> </a:t>
            </a:r>
            <a:r>
              <a:rPr sz="1600" spc="-5" dirty="0" err="1" smtClean="0">
                <a:latin typeface="Calibri"/>
                <a:cs typeface="Calibri"/>
              </a:rPr>
              <a:t>positivos</a:t>
            </a:r>
            <a:endParaRPr sz="1600" dirty="0" smtClean="0">
              <a:latin typeface="Calibri"/>
              <a:cs typeface="Calibri"/>
            </a:endParaRPr>
          </a:p>
          <a:p>
            <a:pPr marL="298450" marR="407670" indent="-285750">
              <a:lnSpc>
                <a:spcPts val="1700"/>
              </a:lnSpc>
              <a:spcBef>
                <a:spcPts val="1030"/>
              </a:spcBef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sz="1600" spc="-5" dirty="0" err="1" smtClean="0">
                <a:latin typeface="Calibri"/>
                <a:cs typeface="Calibri"/>
              </a:rPr>
              <a:t>Sumar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dirty="0" smtClean="0">
                <a:latin typeface="Calibri"/>
                <a:cs typeface="Calibri"/>
              </a:rPr>
              <a:t>a </a:t>
            </a:r>
            <a:r>
              <a:rPr sz="1600" spc="-5" dirty="0" smtClean="0">
                <a:latin typeface="Calibri"/>
                <a:cs typeface="Calibri"/>
              </a:rPr>
              <a:t>mil </a:t>
            </a:r>
            <a:r>
              <a:rPr sz="1600" spc="-5" dirty="0" err="1" smtClean="0">
                <a:latin typeface="Calibri"/>
                <a:cs typeface="Calibri"/>
              </a:rPr>
              <a:t>empresas</a:t>
            </a:r>
            <a:r>
              <a:rPr sz="1600" spc="-5" dirty="0" smtClean="0">
                <a:latin typeface="Calibri"/>
                <a:cs typeface="Calibri"/>
              </a:rPr>
              <a:t> del </a:t>
            </a:r>
            <a:r>
              <a:rPr sz="1600" spc="-10" dirty="0" err="1" smtClean="0">
                <a:latin typeface="Calibri"/>
                <a:cs typeface="Calibri"/>
              </a:rPr>
              <a:t>estado</a:t>
            </a:r>
            <a:r>
              <a:rPr sz="1600" spc="-10" dirty="0" smtClean="0">
                <a:latin typeface="Calibri"/>
                <a:cs typeface="Calibri"/>
              </a:rPr>
              <a:t> para </a:t>
            </a:r>
            <a:r>
              <a:rPr sz="1600" spc="-5" dirty="0" smtClean="0">
                <a:latin typeface="Calibri"/>
                <a:cs typeface="Calibri"/>
              </a:rPr>
              <a:t>que </a:t>
            </a:r>
            <a:r>
              <a:rPr sz="1600" spc="-5" dirty="0" err="1" smtClean="0">
                <a:latin typeface="Calibri"/>
                <a:cs typeface="Calibri"/>
              </a:rPr>
              <a:t>realicen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trazabilidad</a:t>
            </a:r>
            <a:r>
              <a:rPr sz="1600" spc="-10" dirty="0" smtClean="0">
                <a:latin typeface="Calibri"/>
                <a:cs typeface="Calibri"/>
              </a:rPr>
              <a:t>, </a:t>
            </a:r>
            <a:r>
              <a:rPr sz="1600" spc="-10" dirty="0" err="1" smtClean="0">
                <a:latin typeface="Calibri"/>
                <a:cs typeface="Calibri"/>
              </a:rPr>
              <a:t>contención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dirty="0" smtClean="0">
                <a:latin typeface="Calibri"/>
                <a:cs typeface="Calibri"/>
              </a:rPr>
              <a:t>y </a:t>
            </a:r>
            <a:r>
              <a:rPr sz="1600" spc="-5" dirty="0" err="1" smtClean="0">
                <a:latin typeface="Calibri"/>
                <a:cs typeface="Calibri"/>
              </a:rPr>
              <a:t>pruebas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10" dirty="0" err="1" smtClean="0">
                <a:latin typeface="Calibri"/>
                <a:cs typeface="Calibri"/>
              </a:rPr>
              <a:t>diagnósticas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15" dirty="0" err="1" smtClean="0">
                <a:latin typeface="Calibri"/>
                <a:cs typeface="Calibri"/>
              </a:rPr>
              <a:t>rotativas</a:t>
            </a:r>
            <a:r>
              <a:rPr sz="1600" spc="-15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de </a:t>
            </a:r>
            <a:r>
              <a:rPr sz="1600" spc="-5" dirty="0" err="1" smtClean="0">
                <a:latin typeface="Calibri"/>
                <a:cs typeface="Calibri"/>
              </a:rPr>
              <a:t>redes</a:t>
            </a:r>
            <a:r>
              <a:rPr sz="1600" spc="-5" dirty="0" smtClean="0">
                <a:latin typeface="Calibri"/>
                <a:cs typeface="Calibri"/>
              </a:rPr>
              <a:t>  de </a:t>
            </a:r>
            <a:r>
              <a:rPr sz="1600" spc="-10" dirty="0" err="1" smtClean="0">
                <a:latin typeface="Calibri"/>
                <a:cs typeface="Calibri"/>
              </a:rPr>
              <a:t>contacto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con </a:t>
            </a:r>
            <a:r>
              <a:rPr sz="1600" spc="-5" dirty="0" err="1" smtClean="0">
                <a:latin typeface="Calibri"/>
                <a:cs typeface="Calibri"/>
              </a:rPr>
              <a:t>su</a:t>
            </a:r>
            <a:r>
              <a:rPr sz="1600" spc="10" dirty="0" smtClean="0">
                <a:latin typeface="Calibri"/>
                <a:cs typeface="Calibri"/>
              </a:rPr>
              <a:t> </a:t>
            </a:r>
            <a:r>
              <a:rPr sz="1600" spc="-5" dirty="0" smtClean="0">
                <a:latin typeface="Calibri"/>
                <a:cs typeface="Calibri"/>
              </a:rPr>
              <a:t>personal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2415" y="132547"/>
            <a:ext cx="2232670" cy="593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9788" y="6150355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4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1397"/>
            <a:ext cx="2951480" cy="108585"/>
          </a:xfrm>
          <a:custGeom>
            <a:avLst/>
            <a:gdLst/>
            <a:ahLst/>
            <a:cxnLst/>
            <a:rect l="l" t="t" r="r" b="b"/>
            <a:pathLst>
              <a:path w="2951480" h="108584">
                <a:moveTo>
                  <a:pt x="0" y="108064"/>
                </a:moveTo>
                <a:lnTo>
                  <a:pt x="2951112" y="108064"/>
                </a:lnTo>
                <a:lnTo>
                  <a:pt x="2951112" y="0"/>
                </a:lnTo>
                <a:lnTo>
                  <a:pt x="0" y="0"/>
                </a:lnTo>
                <a:lnTo>
                  <a:pt x="0" y="108064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572805"/>
            <a:ext cx="3954145" cy="34290"/>
          </a:xfrm>
          <a:custGeom>
            <a:avLst/>
            <a:gdLst/>
            <a:ahLst/>
            <a:cxnLst/>
            <a:rect l="l" t="t" r="r" b="b"/>
            <a:pathLst>
              <a:path w="3954145" h="34290">
                <a:moveTo>
                  <a:pt x="0" y="33897"/>
                </a:moveTo>
                <a:lnTo>
                  <a:pt x="3953958" y="33897"/>
                </a:lnTo>
                <a:lnTo>
                  <a:pt x="3953958" y="0"/>
                </a:lnTo>
                <a:lnTo>
                  <a:pt x="0" y="0"/>
                </a:lnTo>
                <a:lnTo>
                  <a:pt x="0" y="33897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28453" y="6572805"/>
            <a:ext cx="2828290" cy="34290"/>
          </a:xfrm>
          <a:custGeom>
            <a:avLst/>
            <a:gdLst/>
            <a:ahLst/>
            <a:cxnLst/>
            <a:rect l="l" t="t" r="r" b="b"/>
            <a:pathLst>
              <a:path w="2828290" h="34290">
                <a:moveTo>
                  <a:pt x="0" y="33897"/>
                </a:moveTo>
                <a:lnTo>
                  <a:pt x="2827751" y="33897"/>
                </a:lnTo>
                <a:lnTo>
                  <a:pt x="2827751" y="0"/>
                </a:lnTo>
                <a:lnTo>
                  <a:pt x="0" y="0"/>
                </a:lnTo>
                <a:lnTo>
                  <a:pt x="0" y="33897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572808"/>
            <a:ext cx="12192000" cy="285750"/>
          </a:xfrm>
          <a:custGeom>
            <a:avLst/>
            <a:gdLst/>
            <a:ahLst/>
            <a:cxnLst/>
            <a:rect l="l" t="t" r="r" b="b"/>
            <a:pathLst>
              <a:path w="12192000" h="285750">
                <a:moveTo>
                  <a:pt x="12192000" y="0"/>
                </a:moveTo>
                <a:lnTo>
                  <a:pt x="12171464" y="0"/>
                </a:lnTo>
                <a:lnTo>
                  <a:pt x="12171464" y="33896"/>
                </a:lnTo>
                <a:lnTo>
                  <a:pt x="0" y="33896"/>
                </a:lnTo>
                <a:lnTo>
                  <a:pt x="0" y="285191"/>
                </a:lnTo>
                <a:lnTo>
                  <a:pt x="12192000" y="285191"/>
                </a:lnTo>
                <a:lnTo>
                  <a:pt x="12192000" y="33896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2415" y="132547"/>
            <a:ext cx="2232670" cy="593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6877" y="1145539"/>
            <a:ext cx="2378710" cy="20697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29"/>
              </a:lnSpc>
            </a:pPr>
            <a:r>
              <a:rPr sz="4000" spc="-5" dirty="0">
                <a:latin typeface="Calibri"/>
                <a:cs typeface="Calibri"/>
              </a:rPr>
              <a:t>4</a:t>
            </a:r>
            <a:r>
              <a:rPr sz="2400" spc="-5" dirty="0">
                <a:latin typeface="Calibri"/>
                <a:cs typeface="Calibri"/>
              </a:rPr>
              <a:t>.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lang="es-MX" sz="2400" spc="-30" dirty="0" smtClean="0">
                <a:latin typeface="Calibri"/>
                <a:cs typeface="Calibri"/>
              </a:rPr>
              <a:t>Propuesta de </a:t>
            </a:r>
            <a:r>
              <a:rPr sz="2400" spc="-10" dirty="0" err="1" smtClean="0">
                <a:latin typeface="Calibri"/>
                <a:cs typeface="Calibri"/>
              </a:rPr>
              <a:t>Reactivación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4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y </a:t>
            </a:r>
            <a:r>
              <a:rPr sz="2400" spc="-10" dirty="0">
                <a:latin typeface="Calibri"/>
                <a:cs typeface="Calibri"/>
              </a:rPr>
              <a:t>Apertura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Gradual  </a:t>
            </a:r>
            <a:r>
              <a:rPr sz="2400" dirty="0">
                <a:latin typeface="Calibri"/>
                <a:cs typeface="Calibri"/>
              </a:rPr>
              <a:t>de </a:t>
            </a:r>
            <a:r>
              <a:rPr sz="2400" spc="-5" dirty="0">
                <a:latin typeface="Calibri"/>
                <a:cs typeface="Calibri"/>
              </a:rPr>
              <a:t>las actividades  </a:t>
            </a:r>
            <a:r>
              <a:rPr sz="2400" spc="-10" dirty="0">
                <a:latin typeface="Calibri"/>
                <a:cs typeface="Calibri"/>
              </a:rPr>
              <a:t>económicas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9788" y="6150355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5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145" name="Tabla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154198"/>
              </p:ext>
            </p:extLst>
          </p:nvPr>
        </p:nvGraphicFramePr>
        <p:xfrm>
          <a:off x="3276600" y="27616"/>
          <a:ext cx="8103078" cy="6554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9860">
                  <a:extLst>
                    <a:ext uri="{9D8B030D-6E8A-4147-A177-3AD203B41FA5}">
                      <a16:colId xmlns:a16="http://schemas.microsoft.com/office/drawing/2014/main" xmlns="" val="2776936897"/>
                    </a:ext>
                  </a:extLst>
                </a:gridCol>
                <a:gridCol w="1963408">
                  <a:extLst>
                    <a:ext uri="{9D8B030D-6E8A-4147-A177-3AD203B41FA5}">
                      <a16:colId xmlns:a16="http://schemas.microsoft.com/office/drawing/2014/main" xmlns="" val="457899880"/>
                    </a:ext>
                  </a:extLst>
                </a:gridCol>
                <a:gridCol w="122336">
                  <a:extLst>
                    <a:ext uri="{9D8B030D-6E8A-4147-A177-3AD203B41FA5}">
                      <a16:colId xmlns:a16="http://schemas.microsoft.com/office/drawing/2014/main" xmlns="" val="3596682148"/>
                    </a:ext>
                  </a:extLst>
                </a:gridCol>
                <a:gridCol w="1941812">
                  <a:extLst>
                    <a:ext uri="{9D8B030D-6E8A-4147-A177-3AD203B41FA5}">
                      <a16:colId xmlns:a16="http://schemas.microsoft.com/office/drawing/2014/main" xmlns="" val="667015164"/>
                    </a:ext>
                  </a:extLst>
                </a:gridCol>
                <a:gridCol w="2805662">
                  <a:extLst>
                    <a:ext uri="{9D8B030D-6E8A-4147-A177-3AD203B41FA5}">
                      <a16:colId xmlns:a16="http://schemas.microsoft.com/office/drawing/2014/main" xmlns="" val="3060664341"/>
                    </a:ext>
                  </a:extLst>
                </a:gridCol>
              </a:tblGrid>
              <a:tr h="2724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0500855"/>
                  </a:ext>
                </a:extLst>
              </a:tr>
              <a:tr h="1362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Etapa 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Etapa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Etapa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0658025"/>
                  </a:ext>
                </a:extLst>
              </a:tr>
              <a:tr h="14986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Centros comerciales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Comercio abierto a compras individuales y acompañantes necesarios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Limitar a un cliente por cada 16 m²y un empleado por cada 16 m²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  Actividades y locales recreativos cerrados 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No eventos.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effectLst/>
                        </a:rPr>
                        <a:t>Cubrebocas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obligatorio</a:t>
                      </a:r>
                      <a:r>
                        <a:rPr lang="en-US" sz="1100" dirty="0">
                          <a:effectLst/>
                        </a:rPr>
                        <a:t> para </a:t>
                      </a:r>
                      <a:r>
                        <a:rPr lang="en-US" sz="1100" dirty="0" err="1">
                          <a:effectLst/>
                        </a:rPr>
                        <a:t>todos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Visitas en familia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Limitar a un cliente por cada 16 m² y un empleado por cada 16 m²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Actividades y locales recreativos a un 25% de capacidad, no eventos.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Limitar a un cliente por cada 16 m² y un empleado por cada 16 m²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Actividades y locales recreativos a un 50%, no eventos  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32540612"/>
                  </a:ext>
                </a:extLst>
              </a:tr>
              <a:tr h="10899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Comercio en general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Comercio abierto a compras individuales y acompañantes necesarios 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 Limitar a un cliente por cada 16 m² y un empleado por cada 16 m²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Comercio abierto a compras en familia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Limitar a un cliente por cada 16m2 y un empleado por cada 16 m²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 </a:t>
                      </a: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Limitar a un cliente por cada 16 m² y un empleado por cada 16 m²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1681526"/>
                  </a:ext>
                </a:extLst>
              </a:tr>
              <a:tr h="817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Restaurantes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smtClean="0">
                          <a:effectLst/>
                        </a:rPr>
                        <a:t>Max.</a:t>
                      </a:r>
                      <a:r>
                        <a:rPr lang="es-MX" sz="1100" baseline="0" dirty="0" smtClean="0">
                          <a:effectLst/>
                        </a:rPr>
                        <a:t> </a:t>
                      </a:r>
                      <a:r>
                        <a:rPr lang="es-MX" sz="1100" dirty="0" smtClean="0">
                          <a:effectLst/>
                        </a:rPr>
                        <a:t>40 </a:t>
                      </a:r>
                      <a:r>
                        <a:rPr lang="es-MX" sz="1100" dirty="0">
                          <a:effectLst/>
                        </a:rPr>
                        <a:t>% de mesas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smtClean="0">
                          <a:effectLst/>
                        </a:rPr>
                        <a:t>Max. </a:t>
                      </a:r>
                      <a:r>
                        <a:rPr lang="es-MX" sz="1100" dirty="0">
                          <a:effectLst/>
                        </a:rPr>
                        <a:t>2 personas por mesas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No servicio de Buffet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Max. 50 % de mesas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No servicio de Buffet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Max. 80% de mesas Limitación clientes por m2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No servicio de Buffet 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 </a:t>
                      </a: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7227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1397"/>
            <a:ext cx="2951480" cy="108585"/>
          </a:xfrm>
          <a:custGeom>
            <a:avLst/>
            <a:gdLst/>
            <a:ahLst/>
            <a:cxnLst/>
            <a:rect l="l" t="t" r="r" b="b"/>
            <a:pathLst>
              <a:path w="2951480" h="108584">
                <a:moveTo>
                  <a:pt x="0" y="108064"/>
                </a:moveTo>
                <a:lnTo>
                  <a:pt x="2951112" y="108064"/>
                </a:lnTo>
                <a:lnTo>
                  <a:pt x="2951112" y="0"/>
                </a:lnTo>
                <a:lnTo>
                  <a:pt x="0" y="0"/>
                </a:lnTo>
                <a:lnTo>
                  <a:pt x="0" y="108064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572805"/>
            <a:ext cx="3954145" cy="34290"/>
          </a:xfrm>
          <a:custGeom>
            <a:avLst/>
            <a:gdLst/>
            <a:ahLst/>
            <a:cxnLst/>
            <a:rect l="l" t="t" r="r" b="b"/>
            <a:pathLst>
              <a:path w="3954145" h="34290">
                <a:moveTo>
                  <a:pt x="0" y="33897"/>
                </a:moveTo>
                <a:lnTo>
                  <a:pt x="3953958" y="33897"/>
                </a:lnTo>
                <a:lnTo>
                  <a:pt x="3953958" y="0"/>
                </a:lnTo>
                <a:lnTo>
                  <a:pt x="0" y="0"/>
                </a:lnTo>
                <a:lnTo>
                  <a:pt x="0" y="33897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28453" y="6572805"/>
            <a:ext cx="2828290" cy="34290"/>
          </a:xfrm>
          <a:custGeom>
            <a:avLst/>
            <a:gdLst/>
            <a:ahLst/>
            <a:cxnLst/>
            <a:rect l="l" t="t" r="r" b="b"/>
            <a:pathLst>
              <a:path w="2828290" h="34290">
                <a:moveTo>
                  <a:pt x="0" y="33897"/>
                </a:moveTo>
                <a:lnTo>
                  <a:pt x="2827751" y="33897"/>
                </a:lnTo>
                <a:lnTo>
                  <a:pt x="2827751" y="0"/>
                </a:lnTo>
                <a:lnTo>
                  <a:pt x="0" y="0"/>
                </a:lnTo>
                <a:lnTo>
                  <a:pt x="0" y="33897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572808"/>
            <a:ext cx="12192000" cy="285750"/>
          </a:xfrm>
          <a:custGeom>
            <a:avLst/>
            <a:gdLst/>
            <a:ahLst/>
            <a:cxnLst/>
            <a:rect l="l" t="t" r="r" b="b"/>
            <a:pathLst>
              <a:path w="12192000" h="285750">
                <a:moveTo>
                  <a:pt x="12192000" y="0"/>
                </a:moveTo>
                <a:lnTo>
                  <a:pt x="12171464" y="0"/>
                </a:lnTo>
                <a:lnTo>
                  <a:pt x="12171464" y="33896"/>
                </a:lnTo>
                <a:lnTo>
                  <a:pt x="0" y="33896"/>
                </a:lnTo>
                <a:lnTo>
                  <a:pt x="0" y="285191"/>
                </a:lnTo>
                <a:lnTo>
                  <a:pt x="12192000" y="285191"/>
                </a:lnTo>
                <a:lnTo>
                  <a:pt x="12192000" y="33896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2415" y="132547"/>
            <a:ext cx="2232670" cy="593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6877" y="1145539"/>
            <a:ext cx="2378710" cy="20697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29"/>
              </a:lnSpc>
            </a:pPr>
            <a:r>
              <a:rPr sz="4000" spc="-5" dirty="0">
                <a:latin typeface="Calibri"/>
                <a:cs typeface="Calibri"/>
              </a:rPr>
              <a:t>4</a:t>
            </a:r>
            <a:r>
              <a:rPr sz="2400" spc="-5" dirty="0">
                <a:latin typeface="Calibri"/>
                <a:cs typeface="Calibri"/>
              </a:rPr>
              <a:t>.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lang="es-MX" sz="2400" spc="-30" dirty="0" smtClean="0">
                <a:latin typeface="Calibri"/>
                <a:cs typeface="Calibri"/>
              </a:rPr>
              <a:t>Propuesta de </a:t>
            </a:r>
            <a:r>
              <a:rPr sz="2400" spc="-10" dirty="0" err="1" smtClean="0">
                <a:latin typeface="Calibri"/>
                <a:cs typeface="Calibri"/>
              </a:rPr>
              <a:t>Reactivación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4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y </a:t>
            </a:r>
            <a:r>
              <a:rPr sz="2400" spc="-10" dirty="0">
                <a:latin typeface="Calibri"/>
                <a:cs typeface="Calibri"/>
              </a:rPr>
              <a:t>Apertura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Gradual  </a:t>
            </a:r>
            <a:r>
              <a:rPr sz="2400" dirty="0">
                <a:latin typeface="Calibri"/>
                <a:cs typeface="Calibri"/>
              </a:rPr>
              <a:t>de </a:t>
            </a:r>
            <a:r>
              <a:rPr sz="2400" spc="-5" dirty="0">
                <a:latin typeface="Calibri"/>
                <a:cs typeface="Calibri"/>
              </a:rPr>
              <a:t>las actividades  </a:t>
            </a:r>
            <a:r>
              <a:rPr sz="2400" spc="-10" dirty="0">
                <a:latin typeface="Calibri"/>
                <a:cs typeface="Calibri"/>
              </a:rPr>
              <a:t>económicas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9788" y="6150355"/>
            <a:ext cx="14160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dirty="0">
                <a:latin typeface="Calibri"/>
                <a:cs typeface="Calibri"/>
              </a:rPr>
              <a:t>6</a:t>
            </a:r>
            <a:endParaRPr sz="1800" dirty="0">
              <a:latin typeface="Calibri"/>
              <a:cs typeface="Calibri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534400"/>
              </p:ext>
            </p:extLst>
          </p:nvPr>
        </p:nvGraphicFramePr>
        <p:xfrm>
          <a:off x="3166311" y="781397"/>
          <a:ext cx="7124283" cy="5330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8176">
                  <a:extLst>
                    <a:ext uri="{9D8B030D-6E8A-4147-A177-3AD203B41FA5}">
                      <a16:colId xmlns:a16="http://schemas.microsoft.com/office/drawing/2014/main" xmlns="" val="1651737438"/>
                    </a:ext>
                  </a:extLst>
                </a:gridCol>
                <a:gridCol w="1744342">
                  <a:extLst>
                    <a:ext uri="{9D8B030D-6E8A-4147-A177-3AD203B41FA5}">
                      <a16:colId xmlns:a16="http://schemas.microsoft.com/office/drawing/2014/main" xmlns="" val="145381603"/>
                    </a:ext>
                  </a:extLst>
                </a:gridCol>
                <a:gridCol w="1759143">
                  <a:extLst>
                    <a:ext uri="{9D8B030D-6E8A-4147-A177-3AD203B41FA5}">
                      <a16:colId xmlns:a16="http://schemas.microsoft.com/office/drawing/2014/main" xmlns="" val="2251317545"/>
                    </a:ext>
                  </a:extLst>
                </a:gridCol>
                <a:gridCol w="2492622">
                  <a:extLst>
                    <a:ext uri="{9D8B030D-6E8A-4147-A177-3AD203B41FA5}">
                      <a16:colId xmlns:a16="http://schemas.microsoft.com/office/drawing/2014/main" xmlns="" val="38416629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2961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0883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Parques y jardines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Visitas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individuales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obligatorio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Visitas en familia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Cubrebocas obligatorio todos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9015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Hoteles y moteles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Abierto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50% de capacidad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Dejar sin ocupación cada habitación por 48 horas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Toma y registro de temperatura a empleados y huéspedes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Abierto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75% de capacidad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Dejar sin ocupación cada habitación 24 horas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Toma y registro de temperatura empleados y huéspedes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Abierto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100% de capacidad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Toma y registro de temperatura empleados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82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Ley seca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Sin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restricción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Sin restricción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Sin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restricción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4951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Gimnasios y clubes deportivos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Abierto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30% de capacidad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Toma de temperatura empleados y clientes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Cubrebocas obligatorio todos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Abierto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50% de capacidad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Toma de temperatura empleados y clientes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Abierto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70% de capacidad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7209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409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1397"/>
            <a:ext cx="2951480" cy="108585"/>
          </a:xfrm>
          <a:custGeom>
            <a:avLst/>
            <a:gdLst/>
            <a:ahLst/>
            <a:cxnLst/>
            <a:rect l="l" t="t" r="r" b="b"/>
            <a:pathLst>
              <a:path w="2951480" h="108584">
                <a:moveTo>
                  <a:pt x="0" y="108064"/>
                </a:moveTo>
                <a:lnTo>
                  <a:pt x="2951112" y="108064"/>
                </a:lnTo>
                <a:lnTo>
                  <a:pt x="2951112" y="0"/>
                </a:lnTo>
                <a:lnTo>
                  <a:pt x="0" y="0"/>
                </a:lnTo>
                <a:lnTo>
                  <a:pt x="0" y="108064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572805"/>
            <a:ext cx="3954145" cy="34290"/>
          </a:xfrm>
          <a:custGeom>
            <a:avLst/>
            <a:gdLst/>
            <a:ahLst/>
            <a:cxnLst/>
            <a:rect l="l" t="t" r="r" b="b"/>
            <a:pathLst>
              <a:path w="3954145" h="34290">
                <a:moveTo>
                  <a:pt x="0" y="33897"/>
                </a:moveTo>
                <a:lnTo>
                  <a:pt x="3953958" y="33897"/>
                </a:lnTo>
                <a:lnTo>
                  <a:pt x="3953958" y="0"/>
                </a:lnTo>
                <a:lnTo>
                  <a:pt x="0" y="0"/>
                </a:lnTo>
                <a:lnTo>
                  <a:pt x="0" y="33897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28453" y="6572805"/>
            <a:ext cx="2828290" cy="34290"/>
          </a:xfrm>
          <a:custGeom>
            <a:avLst/>
            <a:gdLst/>
            <a:ahLst/>
            <a:cxnLst/>
            <a:rect l="l" t="t" r="r" b="b"/>
            <a:pathLst>
              <a:path w="2828290" h="34290">
                <a:moveTo>
                  <a:pt x="0" y="33897"/>
                </a:moveTo>
                <a:lnTo>
                  <a:pt x="2827751" y="33897"/>
                </a:lnTo>
                <a:lnTo>
                  <a:pt x="2827751" y="0"/>
                </a:lnTo>
                <a:lnTo>
                  <a:pt x="0" y="0"/>
                </a:lnTo>
                <a:lnTo>
                  <a:pt x="0" y="33897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572808"/>
            <a:ext cx="12192000" cy="285750"/>
          </a:xfrm>
          <a:custGeom>
            <a:avLst/>
            <a:gdLst/>
            <a:ahLst/>
            <a:cxnLst/>
            <a:rect l="l" t="t" r="r" b="b"/>
            <a:pathLst>
              <a:path w="12192000" h="285750">
                <a:moveTo>
                  <a:pt x="12192000" y="0"/>
                </a:moveTo>
                <a:lnTo>
                  <a:pt x="12171464" y="0"/>
                </a:lnTo>
                <a:lnTo>
                  <a:pt x="12171464" y="33896"/>
                </a:lnTo>
                <a:lnTo>
                  <a:pt x="0" y="33896"/>
                </a:lnTo>
                <a:lnTo>
                  <a:pt x="0" y="285191"/>
                </a:lnTo>
                <a:lnTo>
                  <a:pt x="12192000" y="285191"/>
                </a:lnTo>
                <a:lnTo>
                  <a:pt x="12192000" y="33896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2415" y="132547"/>
            <a:ext cx="2232670" cy="593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6877" y="1145539"/>
            <a:ext cx="2378710" cy="20697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29"/>
              </a:lnSpc>
            </a:pPr>
            <a:r>
              <a:rPr sz="4000" spc="-5" dirty="0">
                <a:latin typeface="Calibri"/>
                <a:cs typeface="Calibri"/>
              </a:rPr>
              <a:t>4</a:t>
            </a:r>
            <a:r>
              <a:rPr sz="2400" spc="-5" dirty="0">
                <a:latin typeface="Calibri"/>
                <a:cs typeface="Calibri"/>
              </a:rPr>
              <a:t>.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lang="es-MX" sz="2400" spc="-30" dirty="0" smtClean="0">
                <a:latin typeface="Calibri"/>
                <a:cs typeface="Calibri"/>
              </a:rPr>
              <a:t>Propuesta de </a:t>
            </a:r>
            <a:r>
              <a:rPr sz="2400" spc="-10" dirty="0" err="1" smtClean="0">
                <a:latin typeface="Calibri"/>
                <a:cs typeface="Calibri"/>
              </a:rPr>
              <a:t>Reactivación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4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y </a:t>
            </a:r>
            <a:r>
              <a:rPr sz="2400" spc="-10" dirty="0">
                <a:latin typeface="Calibri"/>
                <a:cs typeface="Calibri"/>
              </a:rPr>
              <a:t>Apertura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Gradual  </a:t>
            </a:r>
            <a:r>
              <a:rPr sz="2400" dirty="0">
                <a:latin typeface="Calibri"/>
                <a:cs typeface="Calibri"/>
              </a:rPr>
              <a:t>de </a:t>
            </a:r>
            <a:r>
              <a:rPr sz="2400" spc="-5" dirty="0">
                <a:latin typeface="Calibri"/>
                <a:cs typeface="Calibri"/>
              </a:rPr>
              <a:t>las actividades  </a:t>
            </a:r>
            <a:r>
              <a:rPr sz="2400" spc="-10" dirty="0">
                <a:latin typeface="Calibri"/>
                <a:cs typeface="Calibri"/>
              </a:rPr>
              <a:t>económicas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9788" y="6150355"/>
            <a:ext cx="14160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dirty="0">
                <a:latin typeface="Calibri"/>
                <a:cs typeface="Calibri"/>
              </a:rPr>
              <a:t>7</a:t>
            </a:r>
            <a:endParaRPr sz="1800" dirty="0">
              <a:latin typeface="Calibri"/>
              <a:cs typeface="Calibri"/>
            </a:endParaRPr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34361"/>
              </p:ext>
            </p:extLst>
          </p:nvPr>
        </p:nvGraphicFramePr>
        <p:xfrm>
          <a:off x="3048000" y="433923"/>
          <a:ext cx="8252460" cy="59085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6830">
                  <a:extLst>
                    <a:ext uri="{9D8B030D-6E8A-4147-A177-3AD203B41FA5}">
                      <a16:colId xmlns:a16="http://schemas.microsoft.com/office/drawing/2014/main" xmlns="" val="989724474"/>
                    </a:ext>
                  </a:extLst>
                </a:gridCol>
                <a:gridCol w="2020570">
                  <a:extLst>
                    <a:ext uri="{9D8B030D-6E8A-4147-A177-3AD203B41FA5}">
                      <a16:colId xmlns:a16="http://schemas.microsoft.com/office/drawing/2014/main" xmlns="" val="64437348"/>
                    </a:ext>
                  </a:extLst>
                </a:gridCol>
                <a:gridCol w="2037715">
                  <a:extLst>
                    <a:ext uri="{9D8B030D-6E8A-4147-A177-3AD203B41FA5}">
                      <a16:colId xmlns:a16="http://schemas.microsoft.com/office/drawing/2014/main" xmlns="" val="3726663932"/>
                    </a:ext>
                  </a:extLst>
                </a:gridCol>
                <a:gridCol w="2887345">
                  <a:extLst>
                    <a:ext uri="{9D8B030D-6E8A-4147-A177-3AD203B41FA5}">
                      <a16:colId xmlns:a16="http://schemas.microsoft.com/office/drawing/2014/main" xmlns="" val="26791732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6355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0675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Bares y clubes nocturnos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Cerrado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obligatorio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todos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Cerrado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obligatorio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todos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50% de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capacidad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obligatorio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</a:rPr>
                        <a:t>todos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11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Oficinas corporativas, de trabajo y </a:t>
                      </a:r>
                      <a:r>
                        <a:rPr lang="es-MX" sz="1100" dirty="0" err="1">
                          <a:solidFill>
                            <a:schemeClr val="tx1"/>
                          </a:solidFill>
                          <a:effectLst/>
                        </a:rPr>
                        <a:t>call</a:t>
                      </a: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 centers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br>
                        <a:rPr lang="es-MX" sz="1100" dirty="0">
                          <a:effectLst/>
                        </a:rPr>
                      </a:br>
                      <a:r>
                        <a:rPr lang="es-MX" sz="1100" dirty="0">
                          <a:effectLst/>
                        </a:rPr>
                        <a:t>1.5 metros de distancia </a:t>
                      </a:r>
                      <a:br>
                        <a:rPr lang="es-MX" sz="1100" dirty="0">
                          <a:effectLst/>
                        </a:rPr>
                      </a:br>
                      <a:r>
                        <a:rPr lang="es-MX" sz="1100" dirty="0">
                          <a:effectLst/>
                        </a:rPr>
                        <a:t>1 empleado por 16m2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1.5 metros de distancia </a:t>
                      </a: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Toma y registro de temperatura empleados en concentraciones mayor a personas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effectLst/>
                        </a:rPr>
                        <a:t>Abierto</a:t>
                      </a:r>
                      <a:endParaRPr lang="en-US" sz="11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effectLst/>
                        </a:rPr>
                        <a:t>Cubre bocas obligatorio todos</a:t>
                      </a:r>
                      <a:endParaRPr lang="en-US" sz="11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effectLst/>
                        </a:rPr>
                        <a:t>Toma y registro de temperatura empleados en concentraciones mayor a personas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8180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Manufactura, talleres y centros de producción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smtClean="0">
                          <a:effectLst/>
                        </a:rPr>
                        <a:t>Abierto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smtClean="0">
                          <a:effectLst/>
                        </a:rPr>
                        <a:t>1.5 </a:t>
                      </a:r>
                      <a:r>
                        <a:rPr lang="es-MX" sz="1100" dirty="0">
                          <a:effectLst/>
                        </a:rPr>
                        <a:t>metros de distancia </a:t>
                      </a:r>
                      <a:br>
                        <a:rPr lang="es-MX" sz="1100" dirty="0">
                          <a:effectLst/>
                        </a:rPr>
                      </a:br>
                      <a:r>
                        <a:rPr lang="es-MX" sz="1100" dirty="0">
                          <a:effectLst/>
                        </a:rPr>
                        <a:t>1 empleado por 16m2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1.5 metros de distancia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Toma y registro de temperatura empleados en concentraciones mayor a personas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Cubre bocas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Toma y registro de temperatura empleados en concentraciones mayor a personas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8063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Salones de belleza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effectLst/>
                        </a:rPr>
                        <a:t>Abierto</a:t>
                      </a:r>
                      <a:endParaRPr lang="en-US" sz="11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effectLst/>
                        </a:rPr>
                        <a:t>Visitas individuales, no clientes en espera</a:t>
                      </a:r>
                      <a:endParaRPr lang="en-US" sz="11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effectLst/>
                        </a:rPr>
                        <a:t>Cubrebocas obligatorio todos</a:t>
                      </a:r>
                      <a:endParaRPr lang="en-US" sz="11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>
                          <a:effectLst/>
                        </a:rPr>
                        <a:t>Separación de 2 m entre clientes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Visitas con familias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effectLst/>
                        </a:rPr>
                        <a:t>Separación</a:t>
                      </a:r>
                      <a:r>
                        <a:rPr lang="en-US" sz="1100" dirty="0">
                          <a:effectLst/>
                        </a:rPr>
                        <a:t> de 2 m entre </a:t>
                      </a:r>
                      <a:r>
                        <a:rPr lang="en-US" sz="1100" dirty="0" err="1">
                          <a:effectLst/>
                        </a:rPr>
                        <a:t>clientes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Abierto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effectLst/>
                        </a:rPr>
                        <a:t>Cubrebocas</a:t>
                      </a:r>
                      <a:r>
                        <a:rPr lang="es-MX" sz="1100" dirty="0">
                          <a:effectLst/>
                        </a:rPr>
                        <a:t> obligatorio todos</a:t>
                      </a:r>
                      <a:endParaRPr lang="en-U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effectLst/>
                        </a:rPr>
                        <a:t>Separación 2 m entre clientes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8979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891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1397"/>
            <a:ext cx="2951480" cy="108585"/>
          </a:xfrm>
          <a:custGeom>
            <a:avLst/>
            <a:gdLst/>
            <a:ahLst/>
            <a:cxnLst/>
            <a:rect l="l" t="t" r="r" b="b"/>
            <a:pathLst>
              <a:path w="2951480" h="108584">
                <a:moveTo>
                  <a:pt x="0" y="108064"/>
                </a:moveTo>
                <a:lnTo>
                  <a:pt x="2951112" y="108064"/>
                </a:lnTo>
                <a:lnTo>
                  <a:pt x="2951112" y="0"/>
                </a:lnTo>
                <a:lnTo>
                  <a:pt x="0" y="0"/>
                </a:lnTo>
                <a:lnTo>
                  <a:pt x="0" y="108064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572805"/>
            <a:ext cx="3954145" cy="34290"/>
          </a:xfrm>
          <a:custGeom>
            <a:avLst/>
            <a:gdLst/>
            <a:ahLst/>
            <a:cxnLst/>
            <a:rect l="l" t="t" r="r" b="b"/>
            <a:pathLst>
              <a:path w="3954145" h="34290">
                <a:moveTo>
                  <a:pt x="0" y="33897"/>
                </a:moveTo>
                <a:lnTo>
                  <a:pt x="3953958" y="33897"/>
                </a:lnTo>
                <a:lnTo>
                  <a:pt x="3953958" y="0"/>
                </a:lnTo>
                <a:lnTo>
                  <a:pt x="0" y="0"/>
                </a:lnTo>
                <a:lnTo>
                  <a:pt x="0" y="33897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28453" y="6572805"/>
            <a:ext cx="2828290" cy="34290"/>
          </a:xfrm>
          <a:custGeom>
            <a:avLst/>
            <a:gdLst/>
            <a:ahLst/>
            <a:cxnLst/>
            <a:rect l="l" t="t" r="r" b="b"/>
            <a:pathLst>
              <a:path w="2828290" h="34290">
                <a:moveTo>
                  <a:pt x="0" y="33897"/>
                </a:moveTo>
                <a:lnTo>
                  <a:pt x="2827751" y="33897"/>
                </a:lnTo>
                <a:lnTo>
                  <a:pt x="2827751" y="0"/>
                </a:lnTo>
                <a:lnTo>
                  <a:pt x="0" y="0"/>
                </a:lnTo>
                <a:lnTo>
                  <a:pt x="0" y="33897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572808"/>
            <a:ext cx="12192000" cy="285750"/>
          </a:xfrm>
          <a:custGeom>
            <a:avLst/>
            <a:gdLst/>
            <a:ahLst/>
            <a:cxnLst/>
            <a:rect l="l" t="t" r="r" b="b"/>
            <a:pathLst>
              <a:path w="12192000" h="285750">
                <a:moveTo>
                  <a:pt x="12192000" y="0"/>
                </a:moveTo>
                <a:lnTo>
                  <a:pt x="12171464" y="0"/>
                </a:lnTo>
                <a:lnTo>
                  <a:pt x="12171464" y="33896"/>
                </a:lnTo>
                <a:lnTo>
                  <a:pt x="0" y="33896"/>
                </a:lnTo>
                <a:lnTo>
                  <a:pt x="0" y="285191"/>
                </a:lnTo>
                <a:lnTo>
                  <a:pt x="12192000" y="285191"/>
                </a:lnTo>
                <a:lnTo>
                  <a:pt x="12192000" y="33896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B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2415" y="132547"/>
            <a:ext cx="2232670" cy="593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6877" y="1145539"/>
            <a:ext cx="2378710" cy="20697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29"/>
              </a:lnSpc>
            </a:pPr>
            <a:r>
              <a:rPr sz="4000" spc="-5" dirty="0">
                <a:latin typeface="Calibri"/>
                <a:cs typeface="Calibri"/>
              </a:rPr>
              <a:t>4</a:t>
            </a:r>
            <a:r>
              <a:rPr sz="2400" spc="-5" dirty="0">
                <a:latin typeface="Calibri"/>
                <a:cs typeface="Calibri"/>
              </a:rPr>
              <a:t>.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lang="es-MX" sz="2400" spc="-30" dirty="0" smtClean="0">
                <a:latin typeface="Calibri"/>
                <a:cs typeface="Calibri"/>
              </a:rPr>
              <a:t>Propuesta de </a:t>
            </a:r>
            <a:r>
              <a:rPr sz="2400" spc="-10" dirty="0" err="1" smtClean="0">
                <a:latin typeface="Calibri"/>
                <a:cs typeface="Calibri"/>
              </a:rPr>
              <a:t>Reactivación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4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y </a:t>
            </a:r>
            <a:r>
              <a:rPr sz="2400" spc="-10" dirty="0">
                <a:latin typeface="Calibri"/>
                <a:cs typeface="Calibri"/>
              </a:rPr>
              <a:t>Apertura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Gradual  </a:t>
            </a:r>
            <a:r>
              <a:rPr sz="2400" dirty="0">
                <a:latin typeface="Calibri"/>
                <a:cs typeface="Calibri"/>
              </a:rPr>
              <a:t>de </a:t>
            </a:r>
            <a:r>
              <a:rPr sz="2400" spc="-5" dirty="0">
                <a:latin typeface="Calibri"/>
                <a:cs typeface="Calibri"/>
              </a:rPr>
              <a:t>las actividades  </a:t>
            </a:r>
            <a:r>
              <a:rPr sz="2400" spc="-10" dirty="0">
                <a:latin typeface="Calibri"/>
                <a:cs typeface="Calibri"/>
              </a:rPr>
              <a:t>económicas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9788" y="6150355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1800" dirty="0" smtClean="0">
                <a:latin typeface="Calibri"/>
                <a:cs typeface="Calibri"/>
              </a:rPr>
              <a:t>8</a:t>
            </a:r>
            <a:endParaRPr sz="1800" dirty="0">
              <a:latin typeface="Calibri"/>
              <a:cs typeface="Calibri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718343"/>
              </p:ext>
            </p:extLst>
          </p:nvPr>
        </p:nvGraphicFramePr>
        <p:xfrm>
          <a:off x="2725085" y="1145539"/>
          <a:ext cx="8252460" cy="45703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6830">
                  <a:extLst>
                    <a:ext uri="{9D8B030D-6E8A-4147-A177-3AD203B41FA5}">
                      <a16:colId xmlns:a16="http://schemas.microsoft.com/office/drawing/2014/main" xmlns="" val="2540666266"/>
                    </a:ext>
                  </a:extLst>
                </a:gridCol>
                <a:gridCol w="2020570">
                  <a:extLst>
                    <a:ext uri="{9D8B030D-6E8A-4147-A177-3AD203B41FA5}">
                      <a16:colId xmlns:a16="http://schemas.microsoft.com/office/drawing/2014/main" xmlns="" val="832347736"/>
                    </a:ext>
                  </a:extLst>
                </a:gridCol>
                <a:gridCol w="2037715">
                  <a:extLst>
                    <a:ext uri="{9D8B030D-6E8A-4147-A177-3AD203B41FA5}">
                      <a16:colId xmlns:a16="http://schemas.microsoft.com/office/drawing/2014/main" xmlns="" val="3858553283"/>
                    </a:ext>
                  </a:extLst>
                </a:gridCol>
                <a:gridCol w="2887345">
                  <a:extLst>
                    <a:ext uri="{9D8B030D-6E8A-4147-A177-3AD203B41FA5}">
                      <a16:colId xmlns:a16="http://schemas.microsoft.com/office/drawing/2014/main" xmlns="" val="2676658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Dos semanas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62534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Etapa 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40" marR="6664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0187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Construcción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Abierta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Mantener distancia mínima de 1 metro entre trabajadores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Control y registro de temperatura en obras con más de 30 personas trabajando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Abierta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Mantener distancia mínima de 1 metro entre trabajadores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Control y registro de temperatura en obras con más de 30 </a:t>
                      </a:r>
                      <a:r>
                        <a:rPr lang="es-MX" sz="1100" b="0" dirty="0" err="1">
                          <a:solidFill>
                            <a:schemeClr val="tx1"/>
                          </a:solidFill>
                          <a:effectLst/>
                        </a:rPr>
                        <a:t>pesonas</a:t>
                      </a: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 trabajando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Abierta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Mantener distancia mínima de 1 metro entre trabajadores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 obligatorio si la distancia mínima no se puede cubrir, para mayores de 60 años y trabajadores con enfermedades crónicas.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Control y registro de temperatura en obras con más de 30 personas trabajando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0065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Cine y locales recreativos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Cerrado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obligatorio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Abierta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25% de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capacidad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obligatorio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Abierta,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Cuidar distancia entre trabajadores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50% de capacidad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Cubrebocas obligatorio todos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48418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Templos y servicios religiosos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Abierto 20% de capacidad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No eventos especiales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Cubrebocas obligatorio todos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Abierto 50% de capacidad 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No eventos especiales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obligatorio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Abierto 50% de capacidad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100" dirty="0" err="1">
                          <a:solidFill>
                            <a:schemeClr val="tx1"/>
                          </a:solidFill>
                          <a:effectLst/>
                        </a:rPr>
                        <a:t>Cubrebocas</a:t>
                      </a: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 obligatorio todos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2987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280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676400" y="0"/>
            <a:ext cx="138684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763133" y="5201920"/>
            <a:ext cx="26657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004B1B"/>
                </a:solidFill>
                <a:latin typeface="Calibri"/>
                <a:cs typeface="Calibri"/>
              </a:rPr>
              <a:t>Muchas</a:t>
            </a:r>
            <a:r>
              <a:rPr sz="3200" b="1" spc="-80" dirty="0">
                <a:solidFill>
                  <a:srgbClr val="004B1B"/>
                </a:solidFill>
                <a:latin typeface="Calibri"/>
                <a:cs typeface="Calibri"/>
              </a:rPr>
              <a:t> </a:t>
            </a:r>
            <a:r>
              <a:rPr sz="3200" b="1" spc="-15" dirty="0">
                <a:solidFill>
                  <a:srgbClr val="004B1B"/>
                </a:solidFill>
                <a:latin typeface="Calibri"/>
                <a:cs typeface="Calibri"/>
              </a:rPr>
              <a:t>Gracias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788" y="6150355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dirty="0">
                <a:latin typeface="Calibri"/>
                <a:cs typeface="Calibri"/>
              </a:rPr>
              <a:t>9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F82156DC-3259-4778-A377-52F76ADFA3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735" y="2543523"/>
            <a:ext cx="7918527" cy="2561877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6D4F7EC1-72D9-422C-B658-2836E080F6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531" y="1688774"/>
            <a:ext cx="2852937" cy="6833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1325</Words>
  <Application>Microsoft Office PowerPoint</Application>
  <PresentationFormat>Panorámica</PresentationFormat>
  <Paragraphs>325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Office Theme</vt:lpstr>
      <vt:lpstr>Propuesta del Acuerdo Por Sinaloa (33 Organizaciones empresariales)</vt:lpstr>
      <vt:lpstr>Panorama Presente del Impacto Económico en Sinaloa</vt:lpstr>
      <vt:lpstr>Propuestas Urgentes al Gobierno Estatal</vt:lpstr>
      <vt:lpstr>Objetivo 1 del Acuerdo por Sinaloa: (detalle)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del Acuerdo Por Sinaloa (34 Organizaciones empresariales)</dc:title>
  <dc:creator>usuario</dc:creator>
  <cp:lastModifiedBy>526692057373</cp:lastModifiedBy>
  <cp:revision>10</cp:revision>
  <dcterms:created xsi:type="dcterms:W3CDTF">2020-05-12T17:25:20Z</dcterms:created>
  <dcterms:modified xsi:type="dcterms:W3CDTF">2020-05-12T22:33:46Z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2020-05-12T00:00:00Z</vt:filetime>
  </property>
  <property fmtid="{D5CDD505-2E9C-101B-9397-08002B2CF9AE}" pid="3" name="LastSaved">
    <vt:filetime>2020-05-12T00:00:00Z</vt:filetime>
  </property>
</Properties>
</file>